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22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3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26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29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30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31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32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notesSlides/notesSlide33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notesSlides/notesSlide34.xml" ContentType="application/vnd.openxmlformats-officedocument.presentationml.notesSlide+xml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35.xml" ContentType="application/vnd.openxmlformats-officedocument.presentationml.notesSlide+xml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36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notesSlides/notesSlide37.xml" ContentType="application/vnd.openxmlformats-officedocument.presentationml.notesSlide+xml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38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notesSlides/notesSlide39.xml" ContentType="application/vnd.openxmlformats-officedocument.presentationml.notesSlide+xml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notesSlides/notesSlide42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notesSlides/notesSlide43.xml" ContentType="application/vnd.openxmlformats-officedocument.presentationml.notesSlide+xml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notesSlides/notesSlide46.xml" ContentType="application/vnd.openxmlformats-officedocument.presentationml.notesSlide+xml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106.bin" ContentType="application/vnd.openxmlformats-officedocument.oleObject"/>
  <Override PartName="/ppt/notesSlides/notesSlide49.xml" ContentType="application/vnd.openxmlformats-officedocument.presentationml.notesSlide+xml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50.xml" ContentType="application/vnd.openxmlformats-officedocument.presentationml.notesSlide+xml"/>
  <Override PartName="/ppt/embeddings/oleObject109.bin" ContentType="application/vnd.openxmlformats-officedocument.oleObject"/>
  <Override PartName="/ppt/notesSlides/notesSlide51.xml" ContentType="application/vnd.openxmlformats-officedocument.presentationml.notesSlide+xml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notesSlides/notesSlide52.xml" ContentType="application/vnd.openxmlformats-officedocument.presentationml.notesSlide+xml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53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notesSlides/notesSlide54.xml" ContentType="application/vnd.openxmlformats-officedocument.presentationml.notesSlide+xml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notesSlides/notesSlide55.xml" ContentType="application/vnd.openxmlformats-officedocument.presentationml.notesSlide+xml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notesSlides/notesSlide58.xml" ContentType="application/vnd.openxmlformats-officedocument.presentationml.notesSlide+xml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notesSlides/notesSlide59.xml" ContentType="application/vnd.openxmlformats-officedocument.presentationml.notesSlide+xml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notesSlides/notesSlide60.xml" ContentType="application/vnd.openxmlformats-officedocument.presentationml.notesSlide+xml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notesSlides/notesSlide61.xml" ContentType="application/vnd.openxmlformats-officedocument.presentationml.notesSlide+xml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notesSlides/notesSlide62.xml" ContentType="application/vnd.openxmlformats-officedocument.presentationml.notesSlide+xml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notesSlides/notesSlide63.xml" ContentType="application/vnd.openxmlformats-officedocument.presentationml.notesSlide+xml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notesSlides/notesSlide64.xml" ContentType="application/vnd.openxmlformats-officedocument.presentationml.notesSlide+xml"/>
  <Override PartName="/ppt/embeddings/oleObject172.bin" ContentType="application/vnd.openxmlformats-officedocument.oleObject"/>
  <Override PartName="/ppt/notesSlides/notesSlide65.xml" ContentType="application/vnd.openxmlformats-officedocument.presentationml.notesSlide+xml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notesSlides/notesSlide66.xml" ContentType="application/vnd.openxmlformats-officedocument.presentationml.notesSlide+xml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notesSlides/notesSlide67.xml" ContentType="application/vnd.openxmlformats-officedocument.presentationml.notesSlide+xml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notesSlides/notesSlide68.xml" ContentType="application/vnd.openxmlformats-officedocument.presentationml.notesSlide+xml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9" r:id="rId2"/>
    <p:sldMasterId id="2147483737" r:id="rId3"/>
    <p:sldMasterId id="2147483762" r:id="rId4"/>
    <p:sldMasterId id="2147483810" r:id="rId5"/>
    <p:sldMasterId id="2147483881" r:id="rId6"/>
    <p:sldMasterId id="2147483893" r:id="rId7"/>
  </p:sldMasterIdLst>
  <p:notesMasterIdLst>
    <p:notesMasterId r:id="rId94"/>
  </p:notesMasterIdLst>
  <p:handoutMasterIdLst>
    <p:handoutMasterId r:id="rId95"/>
  </p:handoutMasterIdLst>
  <p:sldIdLst>
    <p:sldId id="1961" r:id="rId8"/>
    <p:sldId id="2167" r:id="rId9"/>
    <p:sldId id="2159" r:id="rId10"/>
    <p:sldId id="2160" r:id="rId11"/>
    <p:sldId id="2161" r:id="rId12"/>
    <p:sldId id="2171" r:id="rId13"/>
    <p:sldId id="2172" r:id="rId14"/>
    <p:sldId id="2173" r:id="rId15"/>
    <p:sldId id="2178" r:id="rId16"/>
    <p:sldId id="2179" r:id="rId17"/>
    <p:sldId id="2180" r:id="rId18"/>
    <p:sldId id="2181" r:id="rId19"/>
    <p:sldId id="2152" r:id="rId20"/>
    <p:sldId id="1782" r:id="rId21"/>
    <p:sldId id="1990" r:id="rId22"/>
    <p:sldId id="1991" r:id="rId23"/>
    <p:sldId id="2182" r:id="rId24"/>
    <p:sldId id="1992" r:id="rId25"/>
    <p:sldId id="1993" r:id="rId26"/>
    <p:sldId id="1994" r:id="rId27"/>
    <p:sldId id="1995" r:id="rId28"/>
    <p:sldId id="1996" r:id="rId29"/>
    <p:sldId id="1997" r:id="rId30"/>
    <p:sldId id="1998" r:id="rId31"/>
    <p:sldId id="1999" r:id="rId32"/>
    <p:sldId id="2000" r:id="rId33"/>
    <p:sldId id="2001" r:id="rId34"/>
    <p:sldId id="2002" r:id="rId35"/>
    <p:sldId id="2003" r:id="rId36"/>
    <p:sldId id="2005" r:id="rId37"/>
    <p:sldId id="2006" r:id="rId38"/>
    <p:sldId id="2007" r:id="rId39"/>
    <p:sldId id="2008" r:id="rId40"/>
    <p:sldId id="2009" r:id="rId41"/>
    <p:sldId id="2010" r:id="rId42"/>
    <p:sldId id="2011" r:id="rId43"/>
    <p:sldId id="2012" r:id="rId44"/>
    <p:sldId id="2015" r:id="rId45"/>
    <p:sldId id="2017" r:id="rId46"/>
    <p:sldId id="2023" r:id="rId47"/>
    <p:sldId id="2024" r:id="rId48"/>
    <p:sldId id="2025" r:id="rId49"/>
    <p:sldId id="2026" r:id="rId50"/>
    <p:sldId id="2108" r:id="rId51"/>
    <p:sldId id="2085" r:id="rId52"/>
    <p:sldId id="2109" r:id="rId53"/>
    <p:sldId id="2116" r:id="rId54"/>
    <p:sldId id="2117" r:id="rId55"/>
    <p:sldId id="2118" r:id="rId56"/>
    <p:sldId id="2112" r:id="rId57"/>
    <p:sldId id="2088" r:id="rId58"/>
    <p:sldId id="2121" r:id="rId59"/>
    <p:sldId id="2091" r:id="rId60"/>
    <p:sldId id="2092" r:id="rId61"/>
    <p:sldId id="2093" r:id="rId62"/>
    <p:sldId id="2094" r:id="rId63"/>
    <p:sldId id="2095" r:id="rId64"/>
    <p:sldId id="2096" r:id="rId65"/>
    <p:sldId id="2125" r:id="rId66"/>
    <p:sldId id="2126" r:id="rId67"/>
    <p:sldId id="2127" r:id="rId68"/>
    <p:sldId id="2128" r:id="rId69"/>
    <p:sldId id="2129" r:id="rId70"/>
    <p:sldId id="2122" r:id="rId71"/>
    <p:sldId id="2136" r:id="rId72"/>
    <p:sldId id="2153" r:id="rId73"/>
    <p:sldId id="2139" r:id="rId74"/>
    <p:sldId id="2154" r:id="rId75"/>
    <p:sldId id="2183" r:id="rId76"/>
    <p:sldId id="2184" r:id="rId77"/>
    <p:sldId id="2140" r:id="rId78"/>
    <p:sldId id="2156" r:id="rId79"/>
    <p:sldId id="2155" r:id="rId80"/>
    <p:sldId id="2143" r:id="rId81"/>
    <p:sldId id="2144" r:id="rId82"/>
    <p:sldId id="2145" r:id="rId83"/>
    <p:sldId id="2146" r:id="rId84"/>
    <p:sldId id="2158" r:id="rId85"/>
    <p:sldId id="2157" r:id="rId86"/>
    <p:sldId id="2150" r:id="rId87"/>
    <p:sldId id="2151" r:id="rId88"/>
    <p:sldId id="2039" r:id="rId89"/>
    <p:sldId id="1984" r:id="rId90"/>
    <p:sldId id="1985" r:id="rId91"/>
    <p:sldId id="1986" r:id="rId92"/>
    <p:sldId id="1987" r:id="rId9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135" autoAdjust="0"/>
    <p:restoredTop sz="87386" autoAdjust="0"/>
  </p:normalViewPr>
  <p:slideViewPr>
    <p:cSldViewPr>
      <p:cViewPr varScale="1">
        <p:scale>
          <a:sx n="82" d="100"/>
          <a:sy n="82" d="100"/>
        </p:scale>
        <p:origin x="-21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23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openxmlformats.org/officeDocument/2006/relationships/tableStyles" Target="tableStyle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5.emf"/><Relationship Id="rId1" Type="http://schemas.openxmlformats.org/officeDocument/2006/relationships/image" Target="../media/image44.emf"/><Relationship Id="rId2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5.emf"/><Relationship Id="rId1" Type="http://schemas.openxmlformats.org/officeDocument/2006/relationships/image" Target="../media/image48.emf"/><Relationship Id="rId2" Type="http://schemas.openxmlformats.org/officeDocument/2006/relationships/image" Target="../media/image4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7.emf"/><Relationship Id="rId2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47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67.emf"/><Relationship Id="rId3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3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Relationship Id="rId2" Type="http://schemas.openxmlformats.org/officeDocument/2006/relationships/image" Target="../media/image9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Relationship Id="rId2" Type="http://schemas.openxmlformats.org/officeDocument/2006/relationships/image" Target="../media/image100.wmf"/><Relationship Id="rId3" Type="http://schemas.openxmlformats.org/officeDocument/2006/relationships/image" Target="../media/image10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Relationship Id="rId2" Type="http://schemas.openxmlformats.org/officeDocument/2006/relationships/image" Target="../media/image100.wmf"/><Relationship Id="rId3" Type="http://schemas.openxmlformats.org/officeDocument/2006/relationships/image" Target="../media/image10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image" Target="../media/image103.emf"/><Relationship Id="rId2" Type="http://schemas.openxmlformats.org/officeDocument/2006/relationships/image" Target="../media/image10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Relationship Id="rId2" Type="http://schemas.openxmlformats.org/officeDocument/2006/relationships/image" Target="../media/image107.emf"/><Relationship Id="rId3" Type="http://schemas.openxmlformats.org/officeDocument/2006/relationships/image" Target="../media/image10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Relationship Id="rId2" Type="http://schemas.openxmlformats.org/officeDocument/2006/relationships/image" Target="../media/image109.emf"/><Relationship Id="rId3" Type="http://schemas.openxmlformats.org/officeDocument/2006/relationships/image" Target="../media/image108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10.emf"/><Relationship Id="rId1" Type="http://schemas.openxmlformats.org/officeDocument/2006/relationships/image" Target="../media/image101.emf"/><Relationship Id="rId2" Type="http://schemas.openxmlformats.org/officeDocument/2006/relationships/image" Target="../media/image100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10.emf"/><Relationship Id="rId1" Type="http://schemas.openxmlformats.org/officeDocument/2006/relationships/image" Target="../media/image101.emf"/><Relationship Id="rId2" Type="http://schemas.openxmlformats.org/officeDocument/2006/relationships/image" Target="../media/image10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image" Target="../media/image24.emf"/><Relationship Id="rId2" Type="http://schemas.openxmlformats.org/officeDocument/2006/relationships/image" Target="../media/image2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81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1" Type="http://schemas.openxmlformats.org/officeDocument/2006/relationships/image" Target="../media/image113.emf"/><Relationship Id="rId2" Type="http://schemas.openxmlformats.org/officeDocument/2006/relationships/image" Target="../media/image111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3.emf"/><Relationship Id="rId2" Type="http://schemas.openxmlformats.org/officeDocument/2006/relationships/image" Target="../media/image111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3.emf"/><Relationship Id="rId2" Type="http://schemas.openxmlformats.org/officeDocument/2006/relationships/image" Target="../media/image11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3.emf"/><Relationship Id="rId2" Type="http://schemas.openxmlformats.org/officeDocument/2006/relationships/image" Target="../media/image111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7.emf"/><Relationship Id="rId1" Type="http://schemas.openxmlformats.org/officeDocument/2006/relationships/image" Target="../media/image113.emf"/><Relationship Id="rId2" Type="http://schemas.openxmlformats.org/officeDocument/2006/relationships/image" Target="../media/image114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Relationship Id="rId2" Type="http://schemas.openxmlformats.org/officeDocument/2006/relationships/image" Target="../media/image11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Relationship Id="rId2" Type="http://schemas.openxmlformats.org/officeDocument/2006/relationships/image" Target="../media/image120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3.emf"/><Relationship Id="rId2" Type="http://schemas.openxmlformats.org/officeDocument/2006/relationships/image" Target="../media/image11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image" Target="../media/image24.emf"/><Relationship Id="rId2" Type="http://schemas.openxmlformats.org/officeDocument/2006/relationships/image" Target="../media/image25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7" Type="http://schemas.openxmlformats.org/officeDocument/2006/relationships/image" Target="../media/image127.emf"/><Relationship Id="rId1" Type="http://schemas.openxmlformats.org/officeDocument/2006/relationships/image" Target="../media/image121.emf"/><Relationship Id="rId2" Type="http://schemas.openxmlformats.org/officeDocument/2006/relationships/image" Target="../media/image12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Relationship Id="rId2" Type="http://schemas.openxmlformats.org/officeDocument/2006/relationships/image" Target="../media/image13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image" Target="../media/image24.emf"/><Relationship Id="rId2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1" Type="http://schemas.openxmlformats.org/officeDocument/2006/relationships/image" Target="../media/image24.emf"/><Relationship Id="rId2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emf"/><Relationship Id="rId5" Type="http://schemas.openxmlformats.org/officeDocument/2006/relationships/image" Target="../media/image32.wmf"/><Relationship Id="rId6" Type="http://schemas.openxmlformats.org/officeDocument/2006/relationships/image" Target="../media/image33.emf"/><Relationship Id="rId7" Type="http://schemas.openxmlformats.org/officeDocument/2006/relationships/image" Target="../media/image34.wmf"/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1.emf"/><Relationship Id="rId6" Type="http://schemas.openxmlformats.org/officeDocument/2006/relationships/image" Target="../media/image32.wmf"/><Relationship Id="rId7" Type="http://schemas.openxmlformats.org/officeDocument/2006/relationships/image" Target="../media/image33.emf"/><Relationship Id="rId8" Type="http://schemas.openxmlformats.org/officeDocument/2006/relationships/image" Target="../media/image34.wmf"/><Relationship Id="rId1" Type="http://schemas.openxmlformats.org/officeDocument/2006/relationships/image" Target="../media/image35.wmf"/><Relationship Id="rId2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Arial" pitchFamily="34" charset="0"/>
              </a:rPr>
              <a:t>Economic Dispatch in Power Networks with Storage</a:t>
            </a:r>
          </a:p>
          <a:p>
            <a:r>
              <a:rPr lang="en-US" dirty="0" smtClean="0">
                <a:latin typeface="Arial" pitchFamily="34" charset="0"/>
              </a:rPr>
              <a:t>March 10-12, 2010: </a:t>
            </a:r>
            <a:r>
              <a:rPr lang="en-US" b="0" dirty="0" smtClean="0"/>
              <a:t>Workshop on Distributed Decisions via Games and Price Mechanisms, Lund</a:t>
            </a:r>
            <a:r>
              <a:rPr lang="en-US" b="0" baseline="0" dirty="0" smtClean="0"/>
              <a:t> University, Sweden (Anders </a:t>
            </a:r>
            <a:r>
              <a:rPr lang="en-US" b="0" baseline="0" dirty="0" err="1" smtClean="0"/>
              <a:t>Rantzer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Aug 24, 2010: Lund University, Sweden </a:t>
            </a:r>
          </a:p>
          <a:p>
            <a:r>
              <a:rPr lang="en-US" b="0" baseline="0" dirty="0" smtClean="0"/>
              <a:t>Sept 28, 2010: Complexity workshop, Caltech, CA (John Doyle)</a:t>
            </a:r>
          </a:p>
          <a:p>
            <a:r>
              <a:rPr lang="en-US" b="0" baseline="0" dirty="0" smtClean="0"/>
              <a:t>Oct 5, 2010: Southern California Smart Grid Symposium</a:t>
            </a:r>
          </a:p>
          <a:p>
            <a:r>
              <a:rPr lang="en-US" b="0" baseline="0" dirty="0" smtClean="0"/>
              <a:t>Oct 25, 2010: DIMACS workshop on Algorithmic Decision Theory for Smart Grids</a:t>
            </a:r>
          </a:p>
          <a:p>
            <a:r>
              <a:rPr lang="en-US" b="0" baseline="0" dirty="0" smtClean="0"/>
              <a:t>Nov 1, 2010: </a:t>
            </a:r>
            <a:r>
              <a:rPr lang="en-US" dirty="0" smtClean="0"/>
              <a:t>Energy Workshop: A System Approach Toward Green Energy Production and Adaptive Power Distribution.  Cal State University, Long Beach, CA (Prof Henry </a:t>
            </a:r>
            <a:r>
              <a:rPr lang="en-US" dirty="0" err="1" smtClean="0"/>
              <a:t>Yeh</a:t>
            </a:r>
            <a:r>
              <a:rPr lang="en-US" dirty="0" smtClean="0"/>
              <a:t>)</a:t>
            </a:r>
          </a:p>
          <a:p>
            <a:r>
              <a:rPr lang="en-US" b="0" baseline="0" dirty="0" smtClean="0"/>
              <a:t>Nov 11, 2010: Southern California Network Economics &amp; Game Theory Workshop, UCLA (Prof </a:t>
            </a:r>
            <a:r>
              <a:rPr lang="en-US" b="0" baseline="0" dirty="0" err="1" smtClean="0"/>
              <a:t>Mihaela</a:t>
            </a:r>
            <a:r>
              <a:rPr lang="en-US" b="0" baseline="0" dirty="0" smtClean="0"/>
              <a:t> van </a:t>
            </a:r>
            <a:r>
              <a:rPr lang="en-US" b="0" baseline="0" dirty="0" err="1" smtClean="0"/>
              <a:t>der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Schaar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Nov 16, 2010: Caltech Lunch Bunch Seminar</a:t>
            </a:r>
          </a:p>
          <a:p>
            <a:r>
              <a:rPr lang="en-US" b="0" baseline="0" dirty="0" smtClean="0"/>
              <a:t>Dec 13, 2010: ARPA-E GENI (Smart Grid) Workshop</a:t>
            </a:r>
          </a:p>
          <a:p>
            <a:r>
              <a:rPr lang="en-US" b="0" baseline="0" dirty="0" smtClean="0"/>
              <a:t>Jan 2011: KACST Workshop on Smart Grid, Riyadh, Saudi Arabia</a:t>
            </a:r>
          </a:p>
          <a:p>
            <a:r>
              <a:rPr lang="en-US" b="0" baseline="0" dirty="0" smtClean="0"/>
              <a:t>Feb 7, 2011: Workshop on Information Theory &amp; Application, UCSD, CA</a:t>
            </a:r>
          </a:p>
          <a:p>
            <a:r>
              <a:rPr lang="en-US" b="0" baseline="0" dirty="0" smtClean="0"/>
              <a:t>Feb 18-29, 2011: NSCU-SRI Workshop on Cyber-Physical Applications in Smart Power Systems, North Carolina State University, Raleigh, NC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8438" y="760413"/>
            <a:ext cx="4391025" cy="3294062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68438" y="760413"/>
            <a:ext cx="4391025" cy="3294062"/>
          </a:xfrm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A3D1-B508-498A-B26A-830D65424A7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AF11D-B27E-4D65-991E-3AF5E0DB72D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A3D1-B508-498A-B26A-830D65424A7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784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560" indent="-228560">
              <a:buAutoNum type="alphaLcParenBoth"/>
            </a:pPr>
            <a:r>
              <a:rPr lang="en-US" dirty="0" smtClean="0"/>
              <a:t>World wind speed at 100m:</a:t>
            </a:r>
          </a:p>
          <a:p>
            <a:pPr marL="228560" indent="-228560"/>
            <a:r>
              <a:rPr lang="en-US" dirty="0" smtClean="0"/>
              <a:t>	All wind worldwide: 1,700 TW</a:t>
            </a:r>
          </a:p>
          <a:p>
            <a:pPr marL="228560" indent="-228560"/>
            <a:r>
              <a:rPr lang="en-US" dirty="0" smtClean="0"/>
              <a:t>     All wind over land in high-wind</a:t>
            </a:r>
            <a:r>
              <a:rPr lang="en-US" baseline="0" dirty="0" smtClean="0"/>
              <a:t> areas </a:t>
            </a:r>
            <a:r>
              <a:rPr lang="en-US" dirty="0" smtClean="0"/>
              <a:t>outside </a:t>
            </a:r>
            <a:r>
              <a:rPr lang="en-US" dirty="0" err="1" smtClean="0"/>
              <a:t>Antartica</a:t>
            </a:r>
            <a:r>
              <a:rPr lang="en-US" dirty="0" smtClean="0"/>
              <a:t>:</a:t>
            </a:r>
            <a:r>
              <a:rPr lang="en-US" baseline="0" dirty="0" smtClean="0"/>
              <a:t> 70 – 170 TW</a:t>
            </a:r>
          </a:p>
          <a:p>
            <a:pPr marL="228560" indent="-228560"/>
            <a:r>
              <a:rPr lang="en-US" baseline="0" dirty="0" smtClean="0"/>
              <a:t>	World power (all energy) demand in 2030: 16.9 TW</a:t>
            </a:r>
            <a:endParaRPr lang="en-US" dirty="0" smtClean="0"/>
          </a:p>
          <a:p>
            <a:pPr marL="228560" indent="-228560">
              <a:buAutoNum type="alphaLcParenBoth"/>
            </a:pPr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>
              <a:buAutoNum type="alphaLcParenBoth"/>
            </a:pPr>
            <a:r>
              <a:rPr lang="en-US" dirty="0" smtClean="0"/>
              <a:t>World</a:t>
            </a:r>
            <a:r>
              <a:rPr lang="en-US" baseline="0" dirty="0" smtClean="0"/>
              <a:t> surface solar </a:t>
            </a:r>
          </a:p>
          <a:p>
            <a:pPr marL="228560" indent="-228560"/>
            <a:r>
              <a:rPr lang="en-US" baseline="0" dirty="0" smtClean="0"/>
              <a:t>	All solar worldwide: 6,500 TW</a:t>
            </a:r>
          </a:p>
          <a:p>
            <a:pPr marL="228560" indent="-228560"/>
            <a:r>
              <a:rPr lang="en-US" baseline="0" dirty="0" smtClean="0"/>
              <a:t>	All solar over land in high-solar locations: 340 TW</a:t>
            </a:r>
          </a:p>
          <a:p>
            <a:pPr marL="228560" indent="-228560"/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 defTabSz="914319">
              <a:defRPr/>
            </a:pPr>
            <a:r>
              <a:rPr lang="en-US" dirty="0">
                <a:solidFill>
                  <a:srgbClr val="000000"/>
                </a:solidFill>
              </a:rPr>
              <a:t>Source: Renewable Energy Global Status Report, Sept 2010:</a:t>
            </a:r>
            <a:endParaRPr lang="en-US" dirty="0" smtClean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grid-tied solar PV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The world added 7GW of grid-connected PV capacity, to a total of 21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+3.8 GW to a total of 9.8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Spain:  +70MW to a total of 3.4 GW (</a:t>
            </a:r>
            <a:r>
              <a:rPr lang="en-US" dirty="0" err="1">
                <a:solidFill>
                  <a:srgbClr val="000000"/>
                </a:solidFill>
              </a:rPr>
              <a:t>Govt</a:t>
            </a:r>
            <a:r>
              <a:rPr lang="en-US" dirty="0">
                <a:solidFill>
                  <a:srgbClr val="000000"/>
                </a:solidFill>
              </a:rPr>
              <a:t> subsidy expired!)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+470MW to a total of 1 GW (CA ~half of increase)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Off-grid capacity: 4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wind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power increased the most among all renewables, by 38 GW to a total of 159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+10 GW to a total of 35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China:  +13.8 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+1.9GW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560" indent="-228560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spcBef>
                <a:spcPct val="50000"/>
              </a:spcBef>
            </a:pPr>
            <a:fld id="{19EA38E7-AC23-4797-8087-75F540FE514B}" type="slidenum">
              <a:rPr lang="en-US">
                <a:solidFill>
                  <a:srgbClr val="000000"/>
                </a:solidFill>
              </a:rPr>
              <a:pPr>
                <a:spcBef>
                  <a:spcPct val="50000"/>
                </a:spcBef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A01C69B3-9661-4405-830F-AC3FECC84123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</a:pPr>
            <a:fld id="{5B58FB5A-09EE-46C3-9E5E-8EC06AB66787}" type="slidenum">
              <a:rPr lang="en-US" kern="1200">
                <a:solidFill>
                  <a:srgbClr val="000000"/>
                </a:solidFill>
                <a:latin typeface="Verdana"/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kern="1200">
              <a:solidFill>
                <a:srgbClr val="000000"/>
              </a:solidFill>
              <a:latin typeface="Verdan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0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5063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1236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2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615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6647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7424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3504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98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6855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9075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4444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0025"/>
            <a:ext cx="7467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86300" y="990600"/>
            <a:ext cx="4076700" cy="2493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86300" y="3636963"/>
            <a:ext cx="4076700" cy="2495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FEAE7-19A9-4FC1-9E8E-F7591662F9E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974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1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48932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2400" y="152400"/>
            <a:ext cx="628650" cy="6032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64BA3472-6110-42A0-A66B-5CA372E68E2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4/20/12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B977546-35BC-4FFD-93D6-CF47CA34F4A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71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2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2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2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2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32.w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33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34.wmf"/><Relationship Id="rId18" Type="http://schemas.openxmlformats.org/officeDocument/2006/relationships/oleObject" Target="../embeddings/oleObject2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8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29.w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30.wmf"/><Relationship Id="rId10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31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32.w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33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3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36.emf"/><Relationship Id="rId8" Type="http://schemas.openxmlformats.org/officeDocument/2006/relationships/oleObject" Target="../embeddings/oleObject29.bin"/><Relationship Id="rId9" Type="http://schemas.openxmlformats.org/officeDocument/2006/relationships/image" Target="../media/image37.emf"/><Relationship Id="rId10" Type="http://schemas.openxmlformats.org/officeDocument/2006/relationships/oleObject" Target="../embeddings/oleObject30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36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37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40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4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41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42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4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46.bin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oleObject" Target="../embeddings/oleObject52.bin"/><Relationship Id="rId13" Type="http://schemas.openxmlformats.org/officeDocument/2006/relationships/image" Target="../media/image4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47.emf"/><Relationship Id="rId10" Type="http://schemas.openxmlformats.org/officeDocument/2006/relationships/oleObject" Target="../embeddings/oleObject51.bin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56.bin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oleObject" Target="../embeddings/oleObject62.bin"/><Relationship Id="rId13" Type="http://schemas.openxmlformats.org/officeDocument/2006/relationships/image" Target="../media/image5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58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60.bin"/><Relationship Id="rId9" Type="http://schemas.openxmlformats.org/officeDocument/2006/relationships/image" Target="../media/image50.emf"/><Relationship Id="rId10" Type="http://schemas.openxmlformats.org/officeDocument/2006/relationships/oleObject" Target="../embeddings/oleObject61.bin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emf"/><Relationship Id="rId12" Type="http://schemas.openxmlformats.org/officeDocument/2006/relationships/oleObject" Target="../embeddings/oleObject67.bin"/><Relationship Id="rId13" Type="http://schemas.openxmlformats.org/officeDocument/2006/relationships/image" Target="../media/image4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63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64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65.bin"/><Relationship Id="rId9" Type="http://schemas.openxmlformats.org/officeDocument/2006/relationships/image" Target="../media/image55.emf"/><Relationship Id="rId10" Type="http://schemas.openxmlformats.org/officeDocument/2006/relationships/oleObject" Target="../embeddings/oleObject6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70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71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72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73.bin"/><Relationship Id="rId11" Type="http://schemas.openxmlformats.org/officeDocument/2006/relationships/image" Target="../media/image6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6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65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6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78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79.bin"/><Relationship Id="rId7" Type="http://schemas.openxmlformats.org/officeDocument/2006/relationships/image" Target="../media/image6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8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67.emf"/><Relationship Id="rId8" Type="http://schemas.openxmlformats.org/officeDocument/2006/relationships/oleObject" Target="../embeddings/oleObject82.bin"/><Relationship Id="rId9" Type="http://schemas.openxmlformats.org/officeDocument/2006/relationships/image" Target="../media/image6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oleObject" Target="../embeddings/oleObject87.bin"/><Relationship Id="rId13" Type="http://schemas.openxmlformats.org/officeDocument/2006/relationships/image" Target="../media/image69.emf"/><Relationship Id="rId14" Type="http://schemas.openxmlformats.org/officeDocument/2006/relationships/oleObject" Target="../embeddings/oleObject88.bin"/><Relationship Id="rId15" Type="http://schemas.openxmlformats.org/officeDocument/2006/relationships/image" Target="../media/image7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83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84.bin"/><Relationship Id="rId7" Type="http://schemas.openxmlformats.org/officeDocument/2006/relationships/image" Target="../media/image71.emf"/><Relationship Id="rId8" Type="http://schemas.openxmlformats.org/officeDocument/2006/relationships/oleObject" Target="../embeddings/oleObject85.bin"/><Relationship Id="rId9" Type="http://schemas.openxmlformats.org/officeDocument/2006/relationships/image" Target="../media/image72.emf"/><Relationship Id="rId10" Type="http://schemas.openxmlformats.org/officeDocument/2006/relationships/oleObject" Target="../embeddings/oleObject8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emf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oleObject" Target="../embeddings/oleObject97.bin"/><Relationship Id="rId23" Type="http://schemas.openxmlformats.org/officeDocument/2006/relationships/image" Target="../media/image82.emf"/><Relationship Id="rId24" Type="http://schemas.openxmlformats.org/officeDocument/2006/relationships/oleObject" Target="../embeddings/oleObject98.bin"/><Relationship Id="rId25" Type="http://schemas.openxmlformats.org/officeDocument/2006/relationships/image" Target="../media/image83.emf"/><Relationship Id="rId10" Type="http://schemas.openxmlformats.org/officeDocument/2006/relationships/oleObject" Target="../embeddings/oleObject92.bin"/><Relationship Id="rId11" Type="http://schemas.openxmlformats.org/officeDocument/2006/relationships/image" Target="../media/image77.emf"/><Relationship Id="rId12" Type="http://schemas.openxmlformats.org/officeDocument/2006/relationships/oleObject" Target="../embeddings/oleObject93.bin"/><Relationship Id="rId13" Type="http://schemas.openxmlformats.org/officeDocument/2006/relationships/image" Target="../media/image78.emf"/><Relationship Id="rId14" Type="http://schemas.openxmlformats.org/officeDocument/2006/relationships/oleObject" Target="../embeddings/oleObject94.bin"/><Relationship Id="rId15" Type="http://schemas.openxmlformats.org/officeDocument/2006/relationships/image" Target="../media/image79.emf"/><Relationship Id="rId16" Type="http://schemas.openxmlformats.org/officeDocument/2006/relationships/oleObject" Target="../embeddings/oleObject95.bin"/><Relationship Id="rId17" Type="http://schemas.openxmlformats.org/officeDocument/2006/relationships/image" Target="../media/image80.emf"/><Relationship Id="rId18" Type="http://schemas.openxmlformats.org/officeDocument/2006/relationships/oleObject" Target="../embeddings/oleObject96.bin"/><Relationship Id="rId19" Type="http://schemas.openxmlformats.org/officeDocument/2006/relationships/image" Target="../media/image81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8.xml"/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89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90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91.bin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oleObject" Target="../embeddings/oleObject103.bin"/><Relationship Id="rId13" Type="http://schemas.openxmlformats.org/officeDocument/2006/relationships/image" Target="../media/image88.emf"/><Relationship Id="rId14" Type="http://schemas.openxmlformats.org/officeDocument/2006/relationships/oleObject" Target="../embeddings/oleObject104.bin"/><Relationship Id="rId15" Type="http://schemas.openxmlformats.org/officeDocument/2006/relationships/image" Target="../media/image89.emf"/><Relationship Id="rId16" Type="http://schemas.openxmlformats.org/officeDocument/2006/relationships/oleObject" Target="../embeddings/oleObject105.bin"/><Relationship Id="rId17" Type="http://schemas.openxmlformats.org/officeDocument/2006/relationships/image" Target="../media/image9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68.xml"/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99.bin"/><Relationship Id="rId5" Type="http://schemas.openxmlformats.org/officeDocument/2006/relationships/image" Target="../media/image86.emf"/><Relationship Id="rId6" Type="http://schemas.openxmlformats.org/officeDocument/2006/relationships/oleObject" Target="../embeddings/oleObject100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101.bin"/><Relationship Id="rId9" Type="http://schemas.openxmlformats.org/officeDocument/2006/relationships/image" Target="../media/image75.emf"/><Relationship Id="rId10" Type="http://schemas.openxmlformats.org/officeDocument/2006/relationships/oleObject" Target="../embeddings/oleObject10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07.bin"/><Relationship Id="rId5" Type="http://schemas.openxmlformats.org/officeDocument/2006/relationships/image" Target="../media/image95.emf"/><Relationship Id="rId6" Type="http://schemas.openxmlformats.org/officeDocument/2006/relationships/oleObject" Target="../embeddings/oleObject108.bin"/><Relationship Id="rId7" Type="http://schemas.openxmlformats.org/officeDocument/2006/relationships/image" Target="../media/image96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109.bin"/><Relationship Id="rId5" Type="http://schemas.openxmlformats.org/officeDocument/2006/relationships/image" Target="../media/image97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110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111.bin"/><Relationship Id="rId7" Type="http://schemas.openxmlformats.org/officeDocument/2006/relationships/image" Target="../media/image9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100.wmf"/><Relationship Id="rId5" Type="http://schemas.openxmlformats.org/officeDocument/2006/relationships/oleObject" Target="../embeddings/oleObject113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102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101.emf"/><Relationship Id="rId5" Type="http://schemas.openxmlformats.org/officeDocument/2006/relationships/oleObject" Target="../embeddings/oleObject116.bin"/><Relationship Id="rId6" Type="http://schemas.openxmlformats.org/officeDocument/2006/relationships/image" Target="../media/image100.wmf"/><Relationship Id="rId7" Type="http://schemas.openxmlformats.org/officeDocument/2006/relationships/oleObject" Target="../embeddings/oleObject117.bin"/><Relationship Id="rId8" Type="http://schemas.openxmlformats.org/officeDocument/2006/relationships/image" Target="../media/image102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4" Type="http://schemas.openxmlformats.org/officeDocument/2006/relationships/image" Target="../media/image101.emf"/><Relationship Id="rId5" Type="http://schemas.openxmlformats.org/officeDocument/2006/relationships/oleObject" Target="../embeddings/oleObject119.bin"/><Relationship Id="rId6" Type="http://schemas.openxmlformats.org/officeDocument/2006/relationships/image" Target="../media/image100.wmf"/><Relationship Id="rId7" Type="http://schemas.openxmlformats.org/officeDocument/2006/relationships/oleObject" Target="../embeddings/oleObject120.bin"/><Relationship Id="rId8" Type="http://schemas.openxmlformats.org/officeDocument/2006/relationships/image" Target="../media/image102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121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22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23.bin"/><Relationship Id="rId9" Type="http://schemas.openxmlformats.org/officeDocument/2006/relationships/image" Target="../media/image105.emf"/><Relationship Id="rId10" Type="http://schemas.openxmlformats.org/officeDocument/2006/relationships/oleObject" Target="../embeddings/oleObject124.bin"/><Relationship Id="rId11" Type="http://schemas.openxmlformats.org/officeDocument/2006/relationships/image" Target="../media/image106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05.e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107.emf"/><Relationship Id="rId8" Type="http://schemas.openxmlformats.org/officeDocument/2006/relationships/oleObject" Target="../embeddings/oleObject127.bin"/><Relationship Id="rId9" Type="http://schemas.openxmlformats.org/officeDocument/2006/relationships/image" Target="../media/image108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28.bin"/><Relationship Id="rId5" Type="http://schemas.openxmlformats.org/officeDocument/2006/relationships/image" Target="../media/image105.emf"/><Relationship Id="rId6" Type="http://schemas.openxmlformats.org/officeDocument/2006/relationships/oleObject" Target="../embeddings/oleObject129.bin"/><Relationship Id="rId7" Type="http://schemas.openxmlformats.org/officeDocument/2006/relationships/image" Target="../media/image109.emf"/><Relationship Id="rId8" Type="http://schemas.openxmlformats.org/officeDocument/2006/relationships/oleObject" Target="../embeddings/oleObject130.bin"/><Relationship Id="rId9" Type="http://schemas.openxmlformats.org/officeDocument/2006/relationships/image" Target="../media/image108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01.e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00.w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02.emf"/><Relationship Id="rId9" Type="http://schemas.openxmlformats.org/officeDocument/2006/relationships/oleObject" Target="../embeddings/oleObject134.bin"/><Relationship Id="rId10" Type="http://schemas.openxmlformats.org/officeDocument/2006/relationships/image" Target="../media/image110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35.bin"/><Relationship Id="rId5" Type="http://schemas.openxmlformats.org/officeDocument/2006/relationships/image" Target="../media/image101.emf"/><Relationship Id="rId6" Type="http://schemas.openxmlformats.org/officeDocument/2006/relationships/oleObject" Target="../embeddings/oleObject136.bin"/><Relationship Id="rId7" Type="http://schemas.openxmlformats.org/officeDocument/2006/relationships/image" Target="../media/image100.wmf"/><Relationship Id="rId8" Type="http://schemas.openxmlformats.org/officeDocument/2006/relationships/oleObject" Target="../embeddings/oleObject137.bin"/><Relationship Id="rId9" Type="http://schemas.openxmlformats.org/officeDocument/2006/relationships/image" Target="../media/image102.emf"/><Relationship Id="rId10" Type="http://schemas.openxmlformats.org/officeDocument/2006/relationships/oleObject" Target="../embeddings/oleObject138.bin"/><Relationship Id="rId11" Type="http://schemas.openxmlformats.org/officeDocument/2006/relationships/image" Target="../media/image110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emf"/><Relationship Id="rId12" Type="http://schemas.openxmlformats.org/officeDocument/2006/relationships/oleObject" Target="../embeddings/oleObject143.bin"/><Relationship Id="rId13" Type="http://schemas.openxmlformats.org/officeDocument/2006/relationships/image" Target="../media/image81.emf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39.bin"/><Relationship Id="rId5" Type="http://schemas.openxmlformats.org/officeDocument/2006/relationships/image" Target="../media/image111.emf"/><Relationship Id="rId6" Type="http://schemas.openxmlformats.org/officeDocument/2006/relationships/oleObject" Target="../embeddings/oleObject140.bin"/><Relationship Id="rId7" Type="http://schemas.openxmlformats.org/officeDocument/2006/relationships/image" Target="../media/image112.emf"/><Relationship Id="rId8" Type="http://schemas.openxmlformats.org/officeDocument/2006/relationships/oleObject" Target="../embeddings/oleObject141.bin"/><Relationship Id="rId9" Type="http://schemas.openxmlformats.org/officeDocument/2006/relationships/image" Target="../media/image79.emf"/><Relationship Id="rId10" Type="http://schemas.openxmlformats.org/officeDocument/2006/relationships/oleObject" Target="../embeddings/oleObject142.bin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emf"/><Relationship Id="rId12" Type="http://schemas.openxmlformats.org/officeDocument/2006/relationships/oleObject" Target="../embeddings/oleObject148.bin"/><Relationship Id="rId13" Type="http://schemas.openxmlformats.org/officeDocument/2006/relationships/image" Target="../media/image81.emf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oleObject" Target="../embeddings/oleObject149.bin"/><Relationship Id="rId17" Type="http://schemas.openxmlformats.org/officeDocument/2006/relationships/image" Target="../media/image113.emf"/><Relationship Id="rId18" Type="http://schemas.openxmlformats.org/officeDocument/2006/relationships/oleObject" Target="../embeddings/oleObject150.bin"/><Relationship Id="rId19" Type="http://schemas.openxmlformats.org/officeDocument/2006/relationships/image" Target="../media/image11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144.bin"/><Relationship Id="rId5" Type="http://schemas.openxmlformats.org/officeDocument/2006/relationships/image" Target="../media/image111.emf"/><Relationship Id="rId6" Type="http://schemas.openxmlformats.org/officeDocument/2006/relationships/oleObject" Target="../embeddings/oleObject145.bin"/><Relationship Id="rId7" Type="http://schemas.openxmlformats.org/officeDocument/2006/relationships/image" Target="../media/image112.emf"/><Relationship Id="rId8" Type="http://schemas.openxmlformats.org/officeDocument/2006/relationships/oleObject" Target="../embeddings/oleObject146.bin"/><Relationship Id="rId9" Type="http://schemas.openxmlformats.org/officeDocument/2006/relationships/image" Target="../media/image79.emf"/><Relationship Id="rId10" Type="http://schemas.openxmlformats.org/officeDocument/2006/relationships/oleObject" Target="../embeddings/oleObject147.bin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emf"/><Relationship Id="rId12" Type="http://schemas.openxmlformats.org/officeDocument/2006/relationships/oleObject" Target="../embeddings/oleObject155.bin"/><Relationship Id="rId13" Type="http://schemas.openxmlformats.org/officeDocument/2006/relationships/image" Target="../media/image116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51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52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53.bin"/><Relationship Id="rId9" Type="http://schemas.openxmlformats.org/officeDocument/2006/relationships/image" Target="../media/image114.emf"/><Relationship Id="rId10" Type="http://schemas.openxmlformats.org/officeDocument/2006/relationships/oleObject" Target="../embeddings/oleObject154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156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57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58.bin"/><Relationship Id="rId9" Type="http://schemas.openxmlformats.org/officeDocument/2006/relationships/image" Target="../media/image114.emf"/><Relationship Id="rId10" Type="http://schemas.openxmlformats.org/officeDocument/2006/relationships/oleObject" Target="../embeddings/oleObject159.bin"/><Relationship Id="rId11" Type="http://schemas.openxmlformats.org/officeDocument/2006/relationships/image" Target="../media/image115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160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61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62.bin"/><Relationship Id="rId9" Type="http://schemas.openxmlformats.org/officeDocument/2006/relationships/image" Target="../media/image114.emf"/><Relationship Id="rId10" Type="http://schemas.openxmlformats.org/officeDocument/2006/relationships/oleObject" Target="../embeddings/oleObject163.bin"/><Relationship Id="rId11" Type="http://schemas.openxmlformats.org/officeDocument/2006/relationships/image" Target="../media/image115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164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65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66.bin"/><Relationship Id="rId9" Type="http://schemas.openxmlformats.org/officeDocument/2006/relationships/image" Target="../media/image114.emf"/><Relationship Id="rId10" Type="http://schemas.openxmlformats.org/officeDocument/2006/relationships/oleObject" Target="../embeddings/oleObject167.bin"/><Relationship Id="rId11" Type="http://schemas.openxmlformats.org/officeDocument/2006/relationships/image" Target="../media/image115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168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69.bin"/><Relationship Id="rId7" Type="http://schemas.openxmlformats.org/officeDocument/2006/relationships/image" Target="../media/image114.emf"/><Relationship Id="rId8" Type="http://schemas.openxmlformats.org/officeDocument/2006/relationships/oleObject" Target="../embeddings/oleObject170.bin"/><Relationship Id="rId9" Type="http://schemas.openxmlformats.org/officeDocument/2006/relationships/image" Target="../media/image111.emf"/><Relationship Id="rId10" Type="http://schemas.openxmlformats.org/officeDocument/2006/relationships/oleObject" Target="../embeddings/oleObject171.bin"/><Relationship Id="rId11" Type="http://schemas.openxmlformats.org/officeDocument/2006/relationships/image" Target="../media/image117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172.bin"/><Relationship Id="rId5" Type="http://schemas.openxmlformats.org/officeDocument/2006/relationships/image" Target="../media/image117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173.bin"/><Relationship Id="rId5" Type="http://schemas.openxmlformats.org/officeDocument/2006/relationships/image" Target="../media/image118.emf"/><Relationship Id="rId6" Type="http://schemas.openxmlformats.org/officeDocument/2006/relationships/oleObject" Target="../embeddings/oleObject174.bin"/><Relationship Id="rId7" Type="http://schemas.openxmlformats.org/officeDocument/2006/relationships/image" Target="../media/image116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175.bin"/><Relationship Id="rId5" Type="http://schemas.openxmlformats.org/officeDocument/2006/relationships/image" Target="../media/image119.emf"/><Relationship Id="rId6" Type="http://schemas.openxmlformats.org/officeDocument/2006/relationships/oleObject" Target="../embeddings/oleObject176.bin"/><Relationship Id="rId7" Type="http://schemas.openxmlformats.org/officeDocument/2006/relationships/image" Target="../media/image120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177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78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79.bin"/><Relationship Id="rId9" Type="http://schemas.openxmlformats.org/officeDocument/2006/relationships/image" Target="../media/image114.emf"/><Relationship Id="rId10" Type="http://schemas.openxmlformats.org/officeDocument/2006/relationships/oleObject" Target="../embeddings/oleObject180.bin"/><Relationship Id="rId11" Type="http://schemas.openxmlformats.org/officeDocument/2006/relationships/image" Target="../media/image115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emf"/><Relationship Id="rId12" Type="http://schemas.openxmlformats.org/officeDocument/2006/relationships/oleObject" Target="../embeddings/oleObject185.bin"/><Relationship Id="rId13" Type="http://schemas.openxmlformats.org/officeDocument/2006/relationships/image" Target="../media/image125.emf"/><Relationship Id="rId14" Type="http://schemas.openxmlformats.org/officeDocument/2006/relationships/oleObject" Target="../embeddings/oleObject186.bin"/><Relationship Id="rId15" Type="http://schemas.openxmlformats.org/officeDocument/2006/relationships/oleObject" Target="../embeddings/oleObject187.bin"/><Relationship Id="rId16" Type="http://schemas.openxmlformats.org/officeDocument/2006/relationships/image" Target="../media/image126.emf"/><Relationship Id="rId17" Type="http://schemas.openxmlformats.org/officeDocument/2006/relationships/oleObject" Target="../embeddings/oleObject188.bin"/><Relationship Id="rId18" Type="http://schemas.openxmlformats.org/officeDocument/2006/relationships/image" Target="../media/image127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81.bin"/><Relationship Id="rId5" Type="http://schemas.openxmlformats.org/officeDocument/2006/relationships/image" Target="../media/image121.emf"/><Relationship Id="rId6" Type="http://schemas.openxmlformats.org/officeDocument/2006/relationships/oleObject" Target="../embeddings/oleObject182.bin"/><Relationship Id="rId7" Type="http://schemas.openxmlformats.org/officeDocument/2006/relationships/image" Target="../media/image122.emf"/><Relationship Id="rId8" Type="http://schemas.openxmlformats.org/officeDocument/2006/relationships/oleObject" Target="../embeddings/oleObject183.bin"/><Relationship Id="rId9" Type="http://schemas.openxmlformats.org/officeDocument/2006/relationships/image" Target="../media/image123.emf"/><Relationship Id="rId10" Type="http://schemas.openxmlformats.org/officeDocument/2006/relationships/oleObject" Target="../embeddings/oleObject184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jp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4" Type="http://schemas.openxmlformats.org/officeDocument/2006/relationships/image" Target="../media/image134.JPG"/><Relationship Id="rId5" Type="http://schemas.openxmlformats.org/officeDocument/2006/relationships/image" Target="../media/image135.jpeg"/><Relationship Id="rId6" Type="http://schemas.openxmlformats.org/officeDocument/2006/relationships/oleObject" Target="../embeddings/oleObject189.bin"/><Relationship Id="rId7" Type="http://schemas.openxmlformats.org/officeDocument/2006/relationships/image" Target="../media/image131.emf"/><Relationship Id="rId8" Type="http://schemas.openxmlformats.org/officeDocument/2006/relationships/oleObject" Target="../embeddings/oleObject190.bin"/><Relationship Id="rId9" Type="http://schemas.openxmlformats.org/officeDocument/2006/relationships/image" Target="../media/image132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6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oleObject" Target="../embeddings/oleObject191.bin"/><Relationship Id="rId7" Type="http://schemas.openxmlformats.org/officeDocument/2006/relationships/image" Target="../media/image136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6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40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3600" dirty="0" smtClean="0">
                <a:ea typeface="宋体" pitchFamily="2" charset="-122"/>
              </a:rPr>
              <a:t>Optimal Demand Response</a:t>
            </a:r>
            <a:br>
              <a:rPr lang="en-US" altLang="zh-CN" sz="3600" dirty="0" smtClean="0">
                <a:ea typeface="宋体" pitchFamily="2" charset="-122"/>
              </a:rPr>
            </a:br>
            <a:r>
              <a:rPr lang="en-US" altLang="zh-CN" sz="3600" dirty="0" smtClean="0">
                <a:ea typeface="宋体" pitchFamily="2" charset="-122"/>
              </a:rPr>
              <a:t>and Power Flow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3000" y="2819400"/>
            <a:ext cx="6781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latin typeface="Trebuchet MS" pitchFamily="34" charset="0"/>
              </a:rPr>
              <a:t>Steven Low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400" kern="0" dirty="0" smtClean="0"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kern="0" dirty="0" smtClean="0">
                <a:latin typeface="Trebuchet MS" pitchFamily="34" charset="0"/>
              </a:rPr>
              <a:t>Computing + Math Sciences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kern="0" dirty="0" smtClean="0">
                <a:latin typeface="Trebuchet MS" pitchFamily="34" charset="0"/>
              </a:rPr>
              <a:t>Electrical Engineering 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 smtClean="0">
                <a:latin typeface="Trebuchet MS" pitchFamily="34" charset="0"/>
              </a:rPr>
              <a:t>Caltech</a:t>
            </a: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2000" kern="0" dirty="0" smtClean="0"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200" kern="0" dirty="0" smtClean="0">
              <a:latin typeface="+mn-lt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sz="1600" kern="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7782" y="5955268"/>
            <a:ext cx="140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March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71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1 Proliferation of renewables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Driven by sustainability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Enabled by policy and investment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3200" dirty="0" smtClean="0"/>
              <a:t>2 Migration to distributed arch</a:t>
            </a:r>
            <a:endParaRPr lang="en-US" sz="3200" dirty="0"/>
          </a:p>
          <a:p>
            <a:pPr lvl="1"/>
            <a:r>
              <a:rPr lang="en-US" dirty="0" smtClean="0"/>
              <a:t>2-3x generation efficiency</a:t>
            </a:r>
            <a:endParaRPr lang="en-US" dirty="0"/>
          </a:p>
          <a:p>
            <a:pPr lvl="1"/>
            <a:r>
              <a:rPr lang="en-US" dirty="0" smtClean="0"/>
              <a:t>Relief demand on grid capacity</a:t>
            </a:r>
          </a:p>
          <a:p>
            <a:pPr marL="471439" lvl="1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572000"/>
            <a:ext cx="3657600" cy="220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6606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Large</a:t>
            </a:r>
            <a:r>
              <a:rPr lang="en-US" dirty="0"/>
              <a:t> </a:t>
            </a:r>
            <a:r>
              <a:rPr lang="en-US" dirty="0" smtClean="0"/>
              <a:t>active network of DER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759866"/>
              </p:ext>
            </p:extLst>
          </p:nvPr>
        </p:nvGraphicFramePr>
        <p:xfrm>
          <a:off x="-111054" y="1219199"/>
          <a:ext cx="9483654" cy="495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4" name="Document" r:id="rId4" imgW="6273800" imgH="3276600" progId="Word.Document.12">
                  <p:embed/>
                </p:oleObj>
              </mc:Choice>
              <mc:Fallback>
                <p:oleObj name="Document" r:id="rId4" imgW="6273800" imgH="327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054" y="1219199"/>
                        <a:ext cx="9483654" cy="4953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8970" y="6172200"/>
            <a:ext cx="707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DER: PVs, wind turbines, batteries, EVs, DR loads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198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917526"/>
              </p:ext>
            </p:extLst>
          </p:nvPr>
        </p:nvGraphicFramePr>
        <p:xfrm>
          <a:off x="-111054" y="1219199"/>
          <a:ext cx="9483654" cy="4953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88" name="Document" r:id="rId4" imgW="6273800" imgH="3276600" progId="Word.Document.12">
                  <p:embed/>
                </p:oleObj>
              </mc:Choice>
              <mc:Fallback>
                <p:oleObj name="Document" r:id="rId4" imgW="6273800" imgH="327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1054" y="1219199"/>
                        <a:ext cx="9483654" cy="49530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98970" y="6172200"/>
            <a:ext cx="7078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DER: PVs, wind turbines, EVs, batteries, DR loads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Oval Callout 1"/>
          <p:cNvSpPr/>
          <p:nvPr/>
        </p:nvSpPr>
        <p:spPr bwMode="auto">
          <a:xfrm>
            <a:off x="228600" y="1143000"/>
            <a:ext cx="8686800" cy="4343400"/>
          </a:xfrm>
          <a:prstGeom prst="wedgeEllipseCallout">
            <a:avLst/>
          </a:prstGeom>
          <a:solidFill>
            <a:srgbClr val="FEB8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Millions of active endpoints</a:t>
            </a:r>
            <a:r>
              <a:rPr lang="en-US" sz="4400" dirty="0">
                <a:solidFill>
                  <a:srgbClr val="000000"/>
                </a:solidFill>
                <a:latin typeface="Cracked"/>
                <a:cs typeface="Cracked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introducing rapid large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random fluctuations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Cracked"/>
                <a:cs typeface="Cracked"/>
              </a:rPr>
              <a:t>in supply and demand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819400" y="3810000"/>
            <a:ext cx="3429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286000" y="2514600"/>
            <a:ext cx="1219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Large</a:t>
            </a:r>
            <a:r>
              <a:rPr lang="en-US" dirty="0"/>
              <a:t> </a:t>
            </a:r>
            <a:r>
              <a:rPr lang="en-US" dirty="0" smtClean="0"/>
              <a:t>active network of DER</a:t>
            </a:r>
          </a:p>
        </p:txBody>
      </p:sp>
    </p:spTree>
    <p:extLst>
      <p:ext uri="{BB962C8B-B14F-4D97-AF65-F5344CB8AC3E}">
        <p14:creationId xmlns:p14="http://schemas.microsoft.com/office/powerpoint/2010/main" val="1880948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Implications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Current control paradigm works well today</a:t>
            </a:r>
          </a:p>
          <a:p>
            <a:pPr lvl="1"/>
            <a:r>
              <a:rPr lang="en-US" dirty="0" smtClean="0"/>
              <a:t>Low uncertainty, few active assets to control</a:t>
            </a:r>
          </a:p>
          <a:p>
            <a:pPr lvl="1"/>
            <a:r>
              <a:rPr lang="en-US" dirty="0" smtClean="0"/>
              <a:t>Centralized, open-loop, human-in-loop, worst-case preventive</a:t>
            </a:r>
          </a:p>
          <a:p>
            <a:pPr lvl="1"/>
            <a:r>
              <a:rPr lang="en-US" dirty="0" smtClean="0"/>
              <a:t>Schedule supplies to match loads</a:t>
            </a:r>
          </a:p>
          <a:p>
            <a:pPr marL="471439" lvl="1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3200" dirty="0" smtClean="0"/>
              <a:t>Future needs</a:t>
            </a:r>
            <a:endParaRPr lang="en-US" sz="3200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Fast computation </a:t>
            </a:r>
            <a:r>
              <a:rPr lang="en-US" dirty="0" smtClean="0"/>
              <a:t>to cope with rapid, random, large fluctuations in supply, demand, voltage, </a:t>
            </a:r>
            <a:r>
              <a:rPr lang="en-US" dirty="0" err="1" smtClean="0"/>
              <a:t>freq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Simple algorithms </a:t>
            </a:r>
            <a:r>
              <a:rPr lang="en-US" dirty="0" smtClean="0"/>
              <a:t>to scale to large networks of active DER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Real-time data </a:t>
            </a:r>
            <a:r>
              <a:rPr lang="en-US" dirty="0" smtClean="0"/>
              <a:t>for adaptive control, e.g. real-time DR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Optimal demand response</a:t>
            </a:r>
          </a:p>
          <a:p>
            <a:pPr lvl="1"/>
            <a:r>
              <a:rPr lang="en-US" dirty="0" smtClean="0"/>
              <a:t>With L. Chen, L. Jiang, N. Li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Optimal power flow</a:t>
            </a:r>
            <a:endParaRPr lang="en-US" sz="3200" dirty="0"/>
          </a:p>
          <a:p>
            <a:pPr lvl="1"/>
            <a:r>
              <a:rPr lang="en-US" dirty="0" smtClean="0"/>
              <a:t>With S. Bose, M. </a:t>
            </a:r>
            <a:r>
              <a:rPr lang="en-US" dirty="0" err="1" smtClean="0"/>
              <a:t>Chandy</a:t>
            </a:r>
            <a:r>
              <a:rPr lang="en-US" dirty="0" smtClean="0"/>
              <a:t>, C. Clarke, M. </a:t>
            </a:r>
            <a:r>
              <a:rPr lang="en-US" dirty="0" err="1" smtClean="0"/>
              <a:t>Farivar</a:t>
            </a:r>
            <a:r>
              <a:rPr lang="en-US" dirty="0" smtClean="0"/>
              <a:t>, D. </a:t>
            </a:r>
            <a:r>
              <a:rPr lang="en-US" dirty="0" err="1" smtClean="0"/>
              <a:t>Gayme</a:t>
            </a:r>
            <a:r>
              <a:rPr lang="en-US" dirty="0" smtClean="0"/>
              <a:t>, J. </a:t>
            </a:r>
            <a:r>
              <a:rPr lang="en-US" dirty="0" err="1" smtClean="0"/>
              <a:t>Lavaei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726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143000" y="66102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6942"/>
            <a:ext cx="8229600" cy="635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144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2200" y="6477000"/>
            <a:ext cx="39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Steven Chu, </a:t>
            </a:r>
            <a:r>
              <a:rPr lang="en-US" dirty="0" err="1" smtClean="0"/>
              <a:t>GridWeek</a:t>
            </a:r>
            <a:r>
              <a:rPr lang="en-US" dirty="0" smtClean="0"/>
              <a:t>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536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demand response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3428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Model</a:t>
            </a:r>
            <a:endParaRPr lang="en-US" sz="32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3200" dirty="0" smtClean="0"/>
              <a:t>Results</a:t>
            </a:r>
          </a:p>
          <a:p>
            <a:pPr lvl="1"/>
            <a:r>
              <a:rPr lang="en-US" dirty="0" smtClean="0"/>
              <a:t>Uncorrelated demand: distributed </a:t>
            </a:r>
            <a:r>
              <a:rPr lang="en-US" dirty="0" err="1" smtClean="0"/>
              <a:t>alg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Correlated demand: distributed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alg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Impact of uncertainty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4876800"/>
            <a:ext cx="77764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 refs: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Kirschen</a:t>
            </a:r>
            <a:r>
              <a:rPr lang="en-US" sz="2400" dirty="0" smtClean="0"/>
              <a:t> 2003, S</a:t>
            </a:r>
            <a:r>
              <a:rPr lang="en-US" sz="2400" dirty="0"/>
              <a:t>. </a:t>
            </a:r>
            <a:r>
              <a:rPr lang="en-US" sz="2400" dirty="0" err="1"/>
              <a:t>Borenstein</a:t>
            </a:r>
            <a:r>
              <a:rPr lang="en-US" sz="2400" dirty="0"/>
              <a:t> </a:t>
            </a:r>
            <a:r>
              <a:rPr lang="en-US" sz="2400" dirty="0" smtClean="0"/>
              <a:t>2005, Smith et al 2007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Caramanis</a:t>
            </a:r>
            <a:r>
              <a:rPr lang="en-US" sz="2400" dirty="0" smtClean="0"/>
              <a:t> &amp; Foster 2010, 2011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Varaiya</a:t>
            </a:r>
            <a:r>
              <a:rPr lang="en-US" sz="2400" dirty="0" smtClean="0"/>
              <a:t> et al 2011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err="1" smtClean="0"/>
              <a:t>Ilic</a:t>
            </a:r>
            <a:r>
              <a:rPr lang="en-US" sz="2400" dirty="0" smtClean="0"/>
              <a:t> et al 2011</a:t>
            </a:r>
          </a:p>
        </p:txBody>
      </p:sp>
    </p:spTree>
    <p:extLst>
      <p:ext uri="{BB962C8B-B14F-4D97-AF65-F5344CB8AC3E}">
        <p14:creationId xmlns:p14="http://schemas.microsoft.com/office/powerpoint/2010/main" val="3490547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demand response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3428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Model</a:t>
            </a:r>
            <a:endParaRPr lang="en-US" sz="32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3200" dirty="0" smtClean="0"/>
              <a:t>Results</a:t>
            </a:r>
          </a:p>
          <a:p>
            <a:pPr lvl="1"/>
            <a:r>
              <a:rPr lang="en-US" dirty="0" smtClean="0"/>
              <a:t>Uncorrelated demand: distributed </a:t>
            </a:r>
            <a:r>
              <a:rPr lang="en-US" dirty="0" err="1" smtClean="0"/>
              <a:t>alg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Correlated demand: distributed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alg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smtClean="0"/>
              <a:t>Impact of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62987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L Chen, N. Li, L. Jiang and S. H. Low, Optimal demand response. In Control &amp; Optimization Theory of Electric Smart Grids, Springer 2011</a:t>
            </a: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L. Jiang and S. H. Low,  CDC 2011,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57200" y="55626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85559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Features to capture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5410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Wholesale markets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Day ahead, real-time balancing </a:t>
            </a:r>
            <a:endParaRPr lang="en-US" altLang="zh-CN" i="1" dirty="0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Renewable generation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Non-</a:t>
            </a:r>
            <a:r>
              <a:rPr lang="en-US" altLang="zh-CN" dirty="0" err="1" smtClean="0">
                <a:ea typeface="宋体" pitchFamily="2" charset="-122"/>
              </a:rPr>
              <a:t>dispatchable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Demand response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Real-time control (through pricing)</a:t>
            </a: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524000" y="4191000"/>
            <a:ext cx="1828800" cy="609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ay ahead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3429000" y="4191000"/>
            <a:ext cx="1828800" cy="609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balancing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34000" y="4191000"/>
            <a:ext cx="1828800" cy="609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renewable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981200" y="5334000"/>
            <a:ext cx="762000" cy="1371600"/>
            <a:chOff x="1981200" y="5334000"/>
            <a:chExt cx="762000" cy="1371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981200" y="5334000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utility</a:t>
              </a:r>
            </a:p>
          </p:txBody>
        </p:sp>
        <p:sp>
          <p:nvSpPr>
            <p:cNvPr id="19" name="Isosceles Triangle 18"/>
            <p:cNvSpPr/>
            <p:nvPr/>
          </p:nvSpPr>
          <p:spPr bwMode="auto">
            <a:xfrm>
              <a:off x="1981200" y="5638800"/>
              <a:ext cx="762000" cy="10668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81200" y="632460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62600" y="5334000"/>
            <a:ext cx="762000" cy="1371600"/>
            <a:chOff x="1981200" y="5334000"/>
            <a:chExt cx="762000" cy="13716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981200" y="5334000"/>
              <a:ext cx="762000" cy="304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utility</a:t>
              </a:r>
            </a:p>
          </p:txBody>
        </p:sp>
        <p:sp>
          <p:nvSpPr>
            <p:cNvPr id="25" name="Isosceles Triangle 24"/>
            <p:cNvSpPr/>
            <p:nvPr/>
          </p:nvSpPr>
          <p:spPr bwMode="auto">
            <a:xfrm>
              <a:off x="1981200" y="5638800"/>
              <a:ext cx="762000" cy="1066800"/>
            </a:xfrm>
            <a:prstGeom prst="triangl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1200" y="632460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users</a:t>
              </a:r>
              <a:endParaRPr lang="en-US" dirty="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rot="5400000">
            <a:off x="1905000" y="50292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rot="10800000" flipV="1">
            <a:off x="2286000" y="4724400"/>
            <a:ext cx="13716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>
            <a:stCxn id="16" idx="3"/>
          </p:cNvCxnSpPr>
          <p:nvPr/>
        </p:nvCxnSpPr>
        <p:spPr bwMode="auto">
          <a:xfrm rot="5400000">
            <a:off x="3823074" y="3555252"/>
            <a:ext cx="622674" cy="29348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2819400" y="4800601"/>
            <a:ext cx="2895600" cy="5333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>
            <a:endCxn id="24" idx="0"/>
          </p:cNvCxnSpPr>
          <p:nvPr/>
        </p:nvCxnSpPr>
        <p:spPr bwMode="auto">
          <a:xfrm>
            <a:off x="4876800" y="4724400"/>
            <a:ext cx="10668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rot="5400000">
            <a:off x="6019800" y="50292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4" name="Oval 43"/>
          <p:cNvSpPr/>
          <p:nvPr/>
        </p:nvSpPr>
        <p:spPr bwMode="auto">
          <a:xfrm>
            <a:off x="3733800" y="5791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038600" y="5791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343400" y="5791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1600200" y="4876800"/>
            <a:ext cx="1524000" cy="198120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07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Model: user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58200" cy="5410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Each user has 1 appliance (</a:t>
            </a:r>
            <a:r>
              <a:rPr lang="en-US" altLang="zh-CN" dirty="0" err="1" smtClean="0">
                <a:ea typeface="宋体" pitchFamily="2" charset="-122"/>
              </a:rPr>
              <a:t>wlog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Attains utility </a:t>
            </a:r>
            <a:r>
              <a:rPr lang="en-US" altLang="zh-CN" sz="2800" i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r>
              <a:rPr lang="en-US" altLang="zh-CN" sz="2800" i="1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)) </a:t>
            </a:r>
            <a:r>
              <a:rPr lang="en-US" altLang="zh-CN" dirty="0" smtClean="0">
                <a:ea typeface="宋体" pitchFamily="2" charset="-122"/>
              </a:rPr>
              <a:t>when consumes 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Demand at </a:t>
            </a:r>
            <a:r>
              <a:rPr lang="en-US" altLang="zh-CN" sz="36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dirty="0" smtClean="0">
                <a:ea typeface="宋体" pitchFamily="2" charset="-122"/>
              </a:rPr>
              <a:t>: 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8345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781959"/>
              </p:ext>
            </p:extLst>
          </p:nvPr>
        </p:nvGraphicFramePr>
        <p:xfrm>
          <a:off x="3148013" y="3962400"/>
          <a:ext cx="27193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3" name="Equation" r:id="rId4" imgW="927100" imgH="368300" progId="Equation.3">
                  <p:embed/>
                </p:oleObj>
              </mc:Choice>
              <mc:Fallback>
                <p:oleObj name="Equation" r:id="rId4" imgW="9271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962400"/>
                        <a:ext cx="27193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57133"/>
              </p:ext>
            </p:extLst>
          </p:nvPr>
        </p:nvGraphicFramePr>
        <p:xfrm>
          <a:off x="1447800" y="2133600"/>
          <a:ext cx="614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4" name="Equation" r:id="rId6" imgW="2095500" imgH="368300" progId="Equation.3">
                  <p:embed/>
                </p:oleObj>
              </mc:Choice>
              <mc:Fallback>
                <p:oleObj name="Equation" r:id="rId6" imgW="20955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133600"/>
                        <a:ext cx="6146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281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05000"/>
            <a:ext cx="8077200" cy="1981200"/>
          </a:xfrm>
        </p:spPr>
        <p:txBody>
          <a:bodyPr/>
          <a:lstStyle/>
          <a:p>
            <a:pPr algn="ctr" eaLnBrk="1" hangingPunct="1"/>
            <a:r>
              <a:rPr lang="en-US" sz="4800" dirty="0" smtClean="0"/>
              <a:t>Motivations</a:t>
            </a:r>
            <a:br>
              <a:rPr lang="en-US" sz="4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3600" dirty="0" smtClean="0"/>
              <a:t>Big picture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2872169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4088666"/>
              </p:ext>
            </p:extLst>
          </p:nvPr>
        </p:nvGraphicFramePr>
        <p:xfrm>
          <a:off x="4357688" y="1781175"/>
          <a:ext cx="418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77" name="Equation" r:id="rId4" imgW="1765300" imgH="241300" progId="Equation.3">
                  <p:embed/>
                </p:oleObj>
              </mc:Choice>
              <mc:Fallback>
                <p:oleObj name="Equation" r:id="rId4" imgW="1765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781175"/>
                        <a:ext cx="41814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Model: LSE </a:t>
            </a:r>
            <a:r>
              <a:rPr lang="en-US" sz="2800" dirty="0" smtClean="0"/>
              <a:t>(load serving entity)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Power procurement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Day-ahead 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Control, decided a day ahead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Renewable </a:t>
            </a:r>
            <a:r>
              <a:rPr lang="en-US" altLang="zh-CN" dirty="0">
                <a:ea typeface="宋体" pitchFamily="2" charset="-122"/>
              </a:rPr>
              <a:t>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Random variable, realized in real-time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Real-time balancing power: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3046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0734449"/>
              </p:ext>
            </p:extLst>
          </p:nvPr>
        </p:nvGraphicFramePr>
        <p:xfrm>
          <a:off x="1752600" y="4343400"/>
          <a:ext cx="3675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78" name="Equation" r:id="rId6" imgW="1549080" imgH="203040" progId="Equation.3">
                  <p:embed/>
                </p:oleObj>
              </mc:Choice>
              <mc:Fallback>
                <p:oleObj name="Equation" r:id="rId6" imgW="15490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36750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9801"/>
              </p:ext>
            </p:extLst>
          </p:nvPr>
        </p:nvGraphicFramePr>
        <p:xfrm>
          <a:off x="4343400" y="2787650"/>
          <a:ext cx="2768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79" name="Equation" r:id="rId8" imgW="1168200" imgH="203040" progId="Equation.3">
                  <p:embed/>
                </p:oleObj>
              </mc:Choice>
              <mc:Fallback>
                <p:oleObj name="Equation" r:id="rId8" imgW="116820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787650"/>
                        <a:ext cx="2768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342606"/>
              </p:ext>
            </p:extLst>
          </p:nvPr>
        </p:nvGraphicFramePr>
        <p:xfrm>
          <a:off x="5683250" y="3778250"/>
          <a:ext cx="23177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80" name="Equation" r:id="rId10" imgW="977760" imgH="203040" progId="Equation.3">
                  <p:embed/>
                </p:oleObj>
              </mc:Choice>
              <mc:Fallback>
                <p:oleObj name="Equation" r:id="rId10" imgW="9777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778250"/>
                        <a:ext cx="23177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80350" y="990600"/>
            <a:ext cx="126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capacity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629400" y="1266853"/>
            <a:ext cx="1250950" cy="4857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077200" y="2800290"/>
            <a:ext cx="103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energy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>
            <a:off x="8001000" y="2286000"/>
            <a:ext cx="593725" cy="514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609600" y="2743200"/>
            <a:ext cx="74676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200" y="1752600"/>
            <a:ext cx="20574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7847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8313823"/>
              </p:ext>
            </p:extLst>
          </p:nvPr>
        </p:nvGraphicFramePr>
        <p:xfrm>
          <a:off x="4357688" y="1781175"/>
          <a:ext cx="418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01" name="Equation" r:id="rId4" imgW="1765300" imgH="241300" progId="Equation.3">
                  <p:embed/>
                </p:oleObj>
              </mc:Choice>
              <mc:Fallback>
                <p:oleObj name="Equation" r:id="rId4" imgW="1765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781175"/>
                        <a:ext cx="41814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Model: LSE </a:t>
            </a:r>
            <a:r>
              <a:rPr lang="en-US" sz="2800" dirty="0" smtClean="0"/>
              <a:t>(load serving entity)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Power procurement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Day-ahead 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Control, decided a day ahead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Renewable </a:t>
            </a:r>
            <a:r>
              <a:rPr lang="en-US" altLang="zh-CN" dirty="0">
                <a:ea typeface="宋体" pitchFamily="2" charset="-122"/>
              </a:rPr>
              <a:t>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Random variable, realized in real-time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Real-time balancing power: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3046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730936"/>
              </p:ext>
            </p:extLst>
          </p:nvPr>
        </p:nvGraphicFramePr>
        <p:xfrm>
          <a:off x="1752600" y="4343400"/>
          <a:ext cx="3675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02" name="Equation" r:id="rId6" imgW="1549080" imgH="203040" progId="Equation.3">
                  <p:embed/>
                </p:oleObj>
              </mc:Choice>
              <mc:Fallback>
                <p:oleObj name="Equation" r:id="rId6" imgW="15490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36750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285510"/>
              </p:ext>
            </p:extLst>
          </p:nvPr>
        </p:nvGraphicFramePr>
        <p:xfrm>
          <a:off x="4343400" y="2787650"/>
          <a:ext cx="2768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03" name="Equation" r:id="rId8" imgW="1168200" imgH="203040" progId="Equation.3">
                  <p:embed/>
                </p:oleObj>
              </mc:Choice>
              <mc:Fallback>
                <p:oleObj name="Equation" r:id="rId8" imgW="116820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787650"/>
                        <a:ext cx="2768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891978"/>
              </p:ext>
            </p:extLst>
          </p:nvPr>
        </p:nvGraphicFramePr>
        <p:xfrm>
          <a:off x="5683250" y="3778250"/>
          <a:ext cx="23177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04" name="Equation" r:id="rId10" imgW="977760" imgH="203040" progId="Equation.3">
                  <p:embed/>
                </p:oleObj>
              </mc:Choice>
              <mc:Fallback>
                <p:oleObj name="Equation" r:id="rId10" imgW="9777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778250"/>
                        <a:ext cx="23177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80350" y="990600"/>
            <a:ext cx="126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capacity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629400" y="1266853"/>
            <a:ext cx="1250950" cy="4857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077200" y="2800290"/>
            <a:ext cx="103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energy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>
            <a:off x="8001000" y="2286000"/>
            <a:ext cx="593725" cy="514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609600" y="3810000"/>
            <a:ext cx="74676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34200" y="1752600"/>
            <a:ext cx="20574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24800" y="2514600"/>
            <a:ext cx="1219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08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201806"/>
              </p:ext>
            </p:extLst>
          </p:nvPr>
        </p:nvGraphicFramePr>
        <p:xfrm>
          <a:off x="4357688" y="1781175"/>
          <a:ext cx="418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25" name="Equation" r:id="rId4" imgW="1765300" imgH="241300" progId="Equation.3">
                  <p:embed/>
                </p:oleObj>
              </mc:Choice>
              <mc:Fallback>
                <p:oleObj name="Equation" r:id="rId4" imgW="1765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781175"/>
                        <a:ext cx="41814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Model: LSE </a:t>
            </a:r>
            <a:r>
              <a:rPr lang="en-US" sz="2800" dirty="0" smtClean="0"/>
              <a:t>(load serving entity)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Power procurement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Day-ahead 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Control, decided a day ahead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Renewable </a:t>
            </a:r>
            <a:r>
              <a:rPr lang="en-US" altLang="zh-CN" dirty="0">
                <a:ea typeface="宋体" pitchFamily="2" charset="-122"/>
              </a:rPr>
              <a:t>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Random variable, realized in real-time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Real-time balancing power: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3046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556342"/>
              </p:ext>
            </p:extLst>
          </p:nvPr>
        </p:nvGraphicFramePr>
        <p:xfrm>
          <a:off x="1752600" y="4343400"/>
          <a:ext cx="3675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26" name="Equation" r:id="rId6" imgW="1549080" imgH="203040" progId="Equation.3">
                  <p:embed/>
                </p:oleObj>
              </mc:Choice>
              <mc:Fallback>
                <p:oleObj name="Equation" r:id="rId6" imgW="15490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36750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385726"/>
              </p:ext>
            </p:extLst>
          </p:nvPr>
        </p:nvGraphicFramePr>
        <p:xfrm>
          <a:off x="4343400" y="2787650"/>
          <a:ext cx="2768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27" name="Equation" r:id="rId8" imgW="1168200" imgH="203040" progId="Equation.3">
                  <p:embed/>
                </p:oleObj>
              </mc:Choice>
              <mc:Fallback>
                <p:oleObj name="Equation" r:id="rId8" imgW="116820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787650"/>
                        <a:ext cx="2768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083"/>
              </p:ext>
            </p:extLst>
          </p:nvPr>
        </p:nvGraphicFramePr>
        <p:xfrm>
          <a:off x="5683250" y="3778250"/>
          <a:ext cx="23177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28" name="Equation" r:id="rId10" imgW="977760" imgH="203040" progId="Equation.3">
                  <p:embed/>
                </p:oleObj>
              </mc:Choice>
              <mc:Fallback>
                <p:oleObj name="Equation" r:id="rId10" imgW="9777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778250"/>
                        <a:ext cx="23177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880350" y="990600"/>
            <a:ext cx="126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capacity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629400" y="1266853"/>
            <a:ext cx="1250950" cy="4857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077200" y="2800290"/>
            <a:ext cx="103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energy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>
            <a:off x="8001000" y="2286000"/>
            <a:ext cx="593725" cy="514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609600" y="3810000"/>
            <a:ext cx="74676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77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959102"/>
              </p:ext>
            </p:extLst>
          </p:nvPr>
        </p:nvGraphicFramePr>
        <p:xfrm>
          <a:off x="4357688" y="1781175"/>
          <a:ext cx="418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49" name="Equation" r:id="rId4" imgW="1765300" imgH="241300" progId="Equation.3">
                  <p:embed/>
                </p:oleObj>
              </mc:Choice>
              <mc:Fallback>
                <p:oleObj name="Equation" r:id="rId4" imgW="1765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8" y="1781175"/>
                        <a:ext cx="4181475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Model: LSE </a:t>
            </a:r>
            <a:r>
              <a:rPr lang="en-US" sz="2800" dirty="0" smtClean="0"/>
              <a:t>(load serving entity)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105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Power procurement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Day-ahead 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Control, decided a day ahead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Renewable </a:t>
            </a:r>
            <a:r>
              <a:rPr lang="en-US" altLang="zh-CN" dirty="0">
                <a:ea typeface="宋体" pitchFamily="2" charset="-122"/>
              </a:rPr>
              <a:t>power: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itchFamily="2" charset="-122"/>
              </a:rPr>
              <a:t>Random variable, realized in real-time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Real-time balancing power: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3046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805644"/>
              </p:ext>
            </p:extLst>
          </p:nvPr>
        </p:nvGraphicFramePr>
        <p:xfrm>
          <a:off x="1752600" y="4343400"/>
          <a:ext cx="3675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0" name="Equation" r:id="rId6" imgW="1549080" imgH="203040" progId="Equation.3">
                  <p:embed/>
                </p:oleObj>
              </mc:Choice>
              <mc:Fallback>
                <p:oleObj name="Equation" r:id="rId6" imgW="15490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343400"/>
                        <a:ext cx="36750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431651"/>
              </p:ext>
            </p:extLst>
          </p:nvPr>
        </p:nvGraphicFramePr>
        <p:xfrm>
          <a:off x="4343400" y="2787650"/>
          <a:ext cx="27686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1" name="Equation" r:id="rId8" imgW="1168200" imgH="203040" progId="Equation.3">
                  <p:embed/>
                </p:oleObj>
              </mc:Choice>
              <mc:Fallback>
                <p:oleObj name="Equation" r:id="rId8" imgW="116820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787650"/>
                        <a:ext cx="27686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7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17819"/>
              </p:ext>
            </p:extLst>
          </p:nvPr>
        </p:nvGraphicFramePr>
        <p:xfrm>
          <a:off x="5683250" y="3778250"/>
          <a:ext cx="23177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52" name="Equation" r:id="rId10" imgW="977760" imgH="203040" progId="Equation.3">
                  <p:embed/>
                </p:oleObj>
              </mc:Choice>
              <mc:Fallback>
                <p:oleObj name="Equation" r:id="rId10" imgW="97776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778250"/>
                        <a:ext cx="23177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5257800"/>
            <a:ext cx="70968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 Use as much renewable as possible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 Optimally provision day-ahead power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 Buy sufficient real-time power to balance demand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0350" y="990600"/>
            <a:ext cx="126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capacity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629400" y="1266853"/>
            <a:ext cx="1250950" cy="4857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077200" y="2800290"/>
            <a:ext cx="103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energy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>
            <a:off x="8001000" y="2286000"/>
            <a:ext cx="593725" cy="514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4246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Simplifying assumption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914400"/>
            <a:ext cx="7620000" cy="5410200"/>
          </a:xfrm>
        </p:spPr>
        <p:txBody>
          <a:bodyPr/>
          <a:lstStyle/>
          <a:p>
            <a:pPr eaLnBrk="1" hangingPunct="1">
              <a:buNone/>
            </a:pPr>
            <a:endParaRPr lang="en-US" altLang="zh-CN" sz="3200" dirty="0" smtClean="0">
              <a:ea typeface="宋体" pitchFamily="2" charset="-122"/>
            </a:endParaRPr>
          </a:p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No network constraints</a:t>
            </a:r>
          </a:p>
          <a:p>
            <a:pPr eaLnBrk="1" hangingPunct="1"/>
            <a:endParaRPr lang="en-US" altLang="zh-CN" sz="3200" dirty="0">
              <a:ea typeface="宋体" pitchFamily="2" charset="-122"/>
            </a:endParaRPr>
          </a:p>
          <a:p>
            <a:pPr eaLnBrk="1" hangingPunct="1"/>
            <a:endParaRPr lang="en-US" altLang="zh-CN" sz="3200" dirty="0" smtClean="0">
              <a:ea typeface="宋体" pitchFamily="2" charset="-122"/>
            </a:endParaRPr>
          </a:p>
          <a:p>
            <a:pPr marL="471439" lvl="1" indent="0" eaLnBrk="1" hangingPunct="1">
              <a:buNone/>
            </a:pPr>
            <a:endParaRPr lang="en-US" altLang="zh-CN" sz="2800" dirty="0">
              <a:ea typeface="宋体" pitchFamily="2" charset="-122"/>
            </a:endParaRP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marL="928639" lvl="1" indent="-457200" eaLnBrk="1" hangingPunct="1"/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sz="32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32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177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610600" cy="3962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Day-ahead decision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How much power       should LSE buy from day-ahead market?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Real-time decision (at </a:t>
            </a:r>
            <a:r>
              <a:rPr lang="en-US" altLang="zh-CN" sz="36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t-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How much      should users consume, given realization of wind power      and     ?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How to compute these decisions </a:t>
            </a:r>
            <a:r>
              <a:rPr lang="en-US" altLang="zh-CN" dirty="0" err="1" smtClean="0">
                <a:ea typeface="宋体" pitchFamily="2" charset="-122"/>
              </a:rPr>
              <a:t>distributively</a:t>
            </a:r>
            <a:r>
              <a:rPr lang="en-US" altLang="zh-CN" dirty="0" smtClean="0">
                <a:ea typeface="宋体" pitchFamily="2" charset="-122"/>
              </a:rPr>
              <a:t>?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How does closed-loop system behave ?</a:t>
            </a:r>
          </a:p>
        </p:txBody>
      </p:sp>
      <p:graphicFrame>
        <p:nvGraphicFramePr>
          <p:cNvPr id="8325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895891"/>
              </p:ext>
            </p:extLst>
          </p:nvPr>
        </p:nvGraphicFramePr>
        <p:xfrm>
          <a:off x="4114800" y="1371600"/>
          <a:ext cx="50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33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371600"/>
                        <a:ext cx="50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275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1527892"/>
              </p:ext>
            </p:extLst>
          </p:nvPr>
        </p:nvGraphicFramePr>
        <p:xfrm>
          <a:off x="3124200" y="2819400"/>
          <a:ext cx="3968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34" name="Equation" r:id="rId6" imgW="139680" imgH="203040" progId="Equation.3">
                  <p:embed/>
                </p:oleObj>
              </mc:Choice>
              <mc:Fallback>
                <p:oleObj name="Equation" r:id="rId6" imgW="1396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19400"/>
                        <a:ext cx="3968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2757" name="Object 5"/>
          <p:cNvGraphicFramePr>
            <a:graphicFrameLocks/>
          </p:cNvGraphicFramePr>
          <p:nvPr/>
        </p:nvGraphicFramePr>
        <p:xfrm>
          <a:off x="5334000" y="3200400"/>
          <a:ext cx="469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35" name="Equation" r:id="rId8" imgW="164880" imgH="203040" progId="Equation.3">
                  <p:embed/>
                </p:oleObj>
              </mc:Choice>
              <mc:Fallback>
                <p:oleObj name="Equation" r:id="rId8" imgW="1648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200400"/>
                        <a:ext cx="4699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81000" y="5029200"/>
            <a:ext cx="7597775" cy="1809750"/>
            <a:chOff x="381000" y="5029200"/>
            <a:chExt cx="7597775" cy="1809750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V="1">
              <a:off x="2209800" y="5638800"/>
              <a:ext cx="5638800" cy="44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2933700" y="5605165"/>
              <a:ext cx="228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7353300" y="5605165"/>
              <a:ext cx="228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7350374" y="502920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t-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90800" y="5029200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t – 24hrs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000" y="5855672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available info: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1137" y="6381690"/>
              <a:ext cx="1197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decision:</a:t>
              </a:r>
              <a:endParaRPr lang="en-US" sz="2000" dirty="0"/>
            </a:p>
          </p:txBody>
        </p:sp>
        <p:graphicFrame>
          <p:nvGraphicFramePr>
            <p:cNvPr id="842758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5568424"/>
                </p:ext>
              </p:extLst>
            </p:nvPr>
          </p:nvGraphicFramePr>
          <p:xfrm>
            <a:off x="2386013" y="5776913"/>
            <a:ext cx="1536700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36" name="Equation" r:id="rId10" imgW="609600" imgH="215900" progId="Equation.3">
                    <p:embed/>
                  </p:oleObj>
                </mc:Choice>
                <mc:Fallback>
                  <p:oleObj name="Equation" r:id="rId10" imgW="609600" imgH="215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013" y="5776913"/>
                          <a:ext cx="1536700" cy="485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2759" name="Object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51132825"/>
                </p:ext>
              </p:extLst>
            </p:nvPr>
          </p:nvGraphicFramePr>
          <p:xfrm>
            <a:off x="2882900" y="6357938"/>
            <a:ext cx="407988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37" name="Equation" r:id="rId12" imgW="190440" imgH="228600" progId="Equation.3">
                    <p:embed/>
                  </p:oleObj>
                </mc:Choice>
                <mc:Fallback>
                  <p:oleObj name="Equation" r:id="rId12" imgW="19044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900" y="6357938"/>
                          <a:ext cx="407988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2760" name="Objec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5947474"/>
                </p:ext>
              </p:extLst>
            </p:nvPr>
          </p:nvGraphicFramePr>
          <p:xfrm>
            <a:off x="7050088" y="5700713"/>
            <a:ext cx="928687" cy="54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38" name="Equation" r:id="rId14" imgW="368300" imgH="241300" progId="Equation.3">
                    <p:embed/>
                  </p:oleObj>
                </mc:Choice>
                <mc:Fallback>
                  <p:oleObj name="Equation" r:id="rId14" imgW="3683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0088" y="5700713"/>
                          <a:ext cx="928687" cy="542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2761" name="Objec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54353757"/>
                </p:ext>
              </p:extLst>
            </p:nvPr>
          </p:nvGraphicFramePr>
          <p:xfrm>
            <a:off x="7307263" y="6324600"/>
            <a:ext cx="415925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539" name="Equation" r:id="rId16" imgW="164880" imgH="228600" progId="Equation.3">
                    <p:embed/>
                  </p:oleObj>
                </mc:Choice>
                <mc:Fallback>
                  <p:oleObj name="Equation" r:id="rId16" imgW="16488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7263" y="6324600"/>
                          <a:ext cx="415925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951759"/>
              </p:ext>
            </p:extLst>
          </p:nvPr>
        </p:nvGraphicFramePr>
        <p:xfrm>
          <a:off x="6477000" y="3200400"/>
          <a:ext cx="504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40" name="Equation" r:id="rId18" imgW="177480" imgH="203040" progId="Equation.3">
                  <p:embed/>
                </p:oleObj>
              </mc:Choice>
              <mc:Fallback>
                <p:oleObj name="Equation" r:id="rId18" imgW="177480" imgH="2030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200400"/>
                        <a:ext cx="504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852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Objective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82000" cy="39624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>
                <a:ea typeface="宋体" pitchFamily="2" charset="-122"/>
              </a:rPr>
              <a:t>Real-time (at </a:t>
            </a:r>
            <a:r>
              <a:rPr lang="en-US" altLang="zh-CN" sz="3600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t-</a:t>
            </a:r>
            <a:r>
              <a:rPr lang="en-US" altLang="zh-CN" dirty="0"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Given  </a:t>
            </a:r>
            <a:r>
              <a:rPr lang="en-US" altLang="zh-CN" dirty="0" smtClean="0">
                <a:ea typeface="宋体" pitchFamily="2" charset="-122"/>
              </a:rPr>
              <a:t>    and realizations of     , </a:t>
            </a:r>
            <a:r>
              <a:rPr lang="en-US" altLang="zh-CN" dirty="0">
                <a:ea typeface="宋体" pitchFamily="2" charset="-122"/>
              </a:rPr>
              <a:t>choose optimal </a:t>
            </a:r>
            <a:r>
              <a:rPr lang="en-US" altLang="zh-CN" dirty="0" smtClean="0">
                <a:ea typeface="宋体" pitchFamily="2" charset="-122"/>
              </a:rPr>
              <a:t>                       to max </a:t>
            </a:r>
            <a:r>
              <a:rPr lang="en-US" altLang="zh-CN" dirty="0">
                <a:ea typeface="宋体" pitchFamily="2" charset="-122"/>
              </a:rPr>
              <a:t>social </a:t>
            </a:r>
            <a:r>
              <a:rPr lang="en-US" altLang="zh-CN" dirty="0" smtClean="0">
                <a:ea typeface="宋体" pitchFamily="2" charset="-122"/>
              </a:rPr>
              <a:t>welfare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Day-ahead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Choose optimal       that maximizes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expected</a:t>
            </a:r>
            <a:r>
              <a:rPr lang="en-US" altLang="zh-CN" dirty="0" smtClean="0">
                <a:ea typeface="宋体" pitchFamily="2" charset="-122"/>
              </a:rPr>
              <a:t> optimal social welfare</a:t>
            </a:r>
          </a:p>
        </p:txBody>
      </p:sp>
      <p:graphicFrame>
        <p:nvGraphicFramePr>
          <p:cNvPr id="8325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579606"/>
              </p:ext>
            </p:extLst>
          </p:nvPr>
        </p:nvGraphicFramePr>
        <p:xfrm>
          <a:off x="3868739" y="3200400"/>
          <a:ext cx="47466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57" name="Equation" r:id="rId4" imgW="190440" imgH="228600" progId="Equation.3">
                  <p:embed/>
                </p:oleObj>
              </mc:Choice>
              <mc:Fallback>
                <p:oleObj name="Equation" r:id="rId4" imgW="19044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739" y="3200400"/>
                        <a:ext cx="474661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2755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632605"/>
              </p:ext>
            </p:extLst>
          </p:nvPr>
        </p:nvGraphicFramePr>
        <p:xfrm>
          <a:off x="2667000" y="1905000"/>
          <a:ext cx="23383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58" name="Equation" r:id="rId6" imgW="901700" imgH="254000" progId="Equation.3">
                  <p:embed/>
                </p:oleObj>
              </mc:Choice>
              <mc:Fallback>
                <p:oleObj name="Equation" r:id="rId6" imgW="9017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905000"/>
                        <a:ext cx="23383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275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495180"/>
              </p:ext>
            </p:extLst>
          </p:nvPr>
        </p:nvGraphicFramePr>
        <p:xfrm>
          <a:off x="5865812" y="1524000"/>
          <a:ext cx="3825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59" name="Equation" r:id="rId8" imgW="165100" imgH="203200" progId="Equation.3">
                  <p:embed/>
                </p:oleObj>
              </mc:Choice>
              <mc:Fallback>
                <p:oleObj name="Equation" r:id="rId8" imgW="1651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2" y="1524000"/>
                        <a:ext cx="3825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7524769"/>
              </p:ext>
            </p:extLst>
          </p:nvPr>
        </p:nvGraphicFramePr>
        <p:xfrm>
          <a:off x="2362200" y="1524000"/>
          <a:ext cx="3810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60" name="Equation" r:id="rId10" imgW="177800" imgH="215900" progId="Equation.3">
                  <p:embed/>
                </p:oleObj>
              </mc:Choice>
              <mc:Fallback>
                <p:oleObj name="Equation" r:id="rId10" imgW="1778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524000"/>
                        <a:ext cx="3810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81000" y="5029200"/>
            <a:ext cx="7597775" cy="1809750"/>
            <a:chOff x="381000" y="5029200"/>
            <a:chExt cx="7597775" cy="180975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V="1">
              <a:off x="2209800" y="5638800"/>
              <a:ext cx="5638800" cy="44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2933700" y="5605165"/>
              <a:ext cx="228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5400000">
              <a:off x="7353300" y="5605165"/>
              <a:ext cx="2286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7350374" y="502920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t-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0800" y="5029200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itchFamily="18" charset="0"/>
                  <a:cs typeface="Times New Roman" pitchFamily="18" charset="0"/>
                </a:rPr>
                <a:t>t – 24hrs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1000" y="5855672"/>
              <a:ext cx="17540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available info:</a:t>
              </a:r>
              <a:endParaRPr lang="en-US" sz="2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1137" y="6381690"/>
              <a:ext cx="1197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decision:</a:t>
              </a:r>
              <a:endParaRPr lang="en-US" sz="2000" dirty="0"/>
            </a:p>
          </p:txBody>
        </p:sp>
        <p:graphicFrame>
          <p:nvGraphicFramePr>
            <p:cNvPr id="28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57927323"/>
                </p:ext>
              </p:extLst>
            </p:nvPr>
          </p:nvGraphicFramePr>
          <p:xfrm>
            <a:off x="2386013" y="5776913"/>
            <a:ext cx="1536700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61" name="Equation" r:id="rId12" imgW="609600" imgH="215900" progId="Equation.3">
                    <p:embed/>
                  </p:oleObj>
                </mc:Choice>
                <mc:Fallback>
                  <p:oleObj name="Equation" r:id="rId12" imgW="609600" imgH="215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6013" y="5776913"/>
                          <a:ext cx="1536700" cy="485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89825843"/>
                </p:ext>
              </p:extLst>
            </p:nvPr>
          </p:nvGraphicFramePr>
          <p:xfrm>
            <a:off x="2882900" y="6357938"/>
            <a:ext cx="407988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62" name="Equation" r:id="rId14" imgW="190440" imgH="228600" progId="Equation.3">
                    <p:embed/>
                  </p:oleObj>
                </mc:Choice>
                <mc:Fallback>
                  <p:oleObj name="Equation" r:id="rId14" imgW="19044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900" y="6357938"/>
                          <a:ext cx="407988" cy="428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01923748"/>
                </p:ext>
              </p:extLst>
            </p:nvPr>
          </p:nvGraphicFramePr>
          <p:xfrm>
            <a:off x="7050088" y="5700713"/>
            <a:ext cx="928687" cy="54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63" name="Equation" r:id="rId16" imgW="368300" imgH="241300" progId="Equation.3">
                    <p:embed/>
                  </p:oleObj>
                </mc:Choice>
                <mc:Fallback>
                  <p:oleObj name="Equation" r:id="rId16" imgW="3683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0088" y="5700713"/>
                          <a:ext cx="928687" cy="542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49134596"/>
                </p:ext>
              </p:extLst>
            </p:nvPr>
          </p:nvGraphicFramePr>
          <p:xfrm>
            <a:off x="7307263" y="6324600"/>
            <a:ext cx="415925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564" name="Equation" r:id="rId18" imgW="164880" imgH="228600" progId="Equation.3">
                    <p:embed/>
                  </p:oleObj>
                </mc:Choice>
                <mc:Fallback>
                  <p:oleObj name="Equation" r:id="rId18" imgW="16488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07263" y="6324600"/>
                          <a:ext cx="415925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6250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demand response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Model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Results</a:t>
            </a:r>
          </a:p>
          <a:p>
            <a:pPr lvl="1"/>
            <a:r>
              <a:rPr lang="en-US" dirty="0" smtClean="0"/>
              <a:t>Uncorrelated demand: distributed </a:t>
            </a:r>
            <a:r>
              <a:rPr lang="en-US" dirty="0" err="1" smtClean="0"/>
              <a:t>alg</a:t>
            </a:r>
            <a:endParaRPr lang="en-US" dirty="0" smtClean="0"/>
          </a:p>
          <a:p>
            <a:pPr lvl="1"/>
            <a:r>
              <a:rPr lang="en-US" dirty="0" smtClean="0"/>
              <a:t>Correlated demand: distributed </a:t>
            </a:r>
            <a:r>
              <a:rPr lang="en-US" dirty="0" err="1" smtClean="0"/>
              <a:t>alg</a:t>
            </a:r>
            <a:endParaRPr lang="en-US" dirty="0" smtClean="0"/>
          </a:p>
          <a:p>
            <a:pPr lvl="1"/>
            <a:r>
              <a:rPr lang="en-US" dirty="0" smtClean="0"/>
              <a:t>Impact of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014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Uncorrelated demand: T=1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066800"/>
            <a:ext cx="8458200" cy="5410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Each user has 1 appliance (</a:t>
            </a:r>
            <a:r>
              <a:rPr lang="en-US" altLang="zh-CN" dirty="0" err="1" smtClean="0">
                <a:ea typeface="宋体" pitchFamily="2" charset="-122"/>
              </a:rPr>
              <a:t>wlog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Attains utility </a:t>
            </a:r>
            <a:r>
              <a:rPr lang="en-US" altLang="zh-CN" sz="2800" i="1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u</a:t>
            </a:r>
            <a:r>
              <a:rPr lang="en-US" altLang="zh-CN" sz="2800" i="1" baseline="-250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)) </a:t>
            </a:r>
            <a:r>
              <a:rPr lang="en-US" altLang="zh-CN" dirty="0" smtClean="0">
                <a:ea typeface="宋体" pitchFamily="2" charset="-122"/>
              </a:rPr>
              <a:t>when consumes </a:t>
            </a:r>
            <a:r>
              <a:rPr lang="en-US" altLang="zh-CN" sz="28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800" i="1" baseline="-250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800" i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8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Demand at </a:t>
            </a:r>
            <a:r>
              <a:rPr lang="en-US" altLang="zh-CN" sz="3600" i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dirty="0" smtClean="0">
                <a:ea typeface="宋体" pitchFamily="2" charset="-122"/>
              </a:rPr>
              <a:t>: 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8345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294762"/>
              </p:ext>
            </p:extLst>
          </p:nvPr>
        </p:nvGraphicFramePr>
        <p:xfrm>
          <a:off x="3605213" y="4114800"/>
          <a:ext cx="27193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1" name="Equation" r:id="rId4" imgW="927100" imgH="368300" progId="Equation.3">
                  <p:embed/>
                </p:oleObj>
              </mc:Choice>
              <mc:Fallback>
                <p:oleObj name="Equation" r:id="rId4" imgW="9271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5213" y="4114800"/>
                        <a:ext cx="27193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405501"/>
              </p:ext>
            </p:extLst>
          </p:nvPr>
        </p:nvGraphicFramePr>
        <p:xfrm>
          <a:off x="1905000" y="2286000"/>
          <a:ext cx="614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2" name="Equation" r:id="rId6" imgW="2095500" imgH="368300" progId="Equation.3">
                  <p:embed/>
                </p:oleObj>
              </mc:Choice>
              <mc:Fallback>
                <p:oleObj name="Equation" r:id="rId6" imgW="20955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86000"/>
                        <a:ext cx="6146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5970341" y="2205335"/>
            <a:ext cx="2716459" cy="4424065"/>
            <a:chOff x="5486400" y="2057400"/>
            <a:chExt cx="2716459" cy="4424065"/>
          </a:xfrm>
        </p:grpSpPr>
        <p:grpSp>
          <p:nvGrpSpPr>
            <p:cNvPr id="6" name="Group 5"/>
            <p:cNvGrpSpPr/>
            <p:nvPr/>
          </p:nvGrpSpPr>
          <p:grpSpPr>
            <a:xfrm>
              <a:off x="5486400" y="2057400"/>
              <a:ext cx="1905000" cy="914400"/>
              <a:chOff x="5486400" y="2514600"/>
              <a:chExt cx="1905000" cy="914400"/>
            </a:xfrm>
          </p:grpSpPr>
          <p:cxnSp>
            <p:nvCxnSpPr>
              <p:cNvPr id="8" name="Straight Connector 7"/>
              <p:cNvCxnSpPr/>
              <p:nvPr/>
            </p:nvCxnSpPr>
            <p:spPr bwMode="auto">
              <a:xfrm flipV="1">
                <a:off x="5486400" y="2514600"/>
                <a:ext cx="1905000" cy="914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" name="Straight Connector 8"/>
              <p:cNvCxnSpPr/>
              <p:nvPr/>
            </p:nvCxnSpPr>
            <p:spPr bwMode="auto">
              <a:xfrm flipH="1" flipV="1">
                <a:off x="5486400" y="2514600"/>
                <a:ext cx="190500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" name="TextBox 1"/>
            <p:cNvSpPr txBox="1"/>
            <p:nvPr/>
          </p:nvSpPr>
          <p:spPr>
            <a:xfrm>
              <a:off x="5486400" y="6019800"/>
              <a:ext cx="2716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d</a:t>
              </a:r>
              <a:r>
                <a:rPr lang="en-US" sz="2400" dirty="0" smtClean="0">
                  <a:solidFill>
                    <a:srgbClr val="0000FF"/>
                  </a:solidFill>
                </a:rPr>
                <a:t>rop t for this case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292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Welfare function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52578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Supply cost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Welfare function (random)</a:t>
            </a: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3593102"/>
              </p:ext>
            </p:extLst>
          </p:nvPr>
        </p:nvGraphicFramePr>
        <p:xfrm>
          <a:off x="1066800" y="1689100"/>
          <a:ext cx="6770688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0" name="Equation" r:id="rId4" imgW="2857500" imgH="279400" progId="Equation.3">
                  <p:embed/>
                </p:oleObj>
              </mc:Choice>
              <mc:Fallback>
                <p:oleObj name="Equation" r:id="rId4" imgW="2857500" imgH="279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89100"/>
                        <a:ext cx="6770688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046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955056"/>
              </p:ext>
            </p:extLst>
          </p:nvPr>
        </p:nvGraphicFramePr>
        <p:xfrm>
          <a:off x="1066800" y="2524125"/>
          <a:ext cx="25320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1" name="Equation" r:id="rId6" imgW="1066800" imgH="368300" progId="Equation.3">
                  <p:embed/>
                </p:oleObj>
              </mc:Choice>
              <mc:Fallback>
                <p:oleObj name="Equation" r:id="rId6" imgW="10668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24125"/>
                        <a:ext cx="25320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83448"/>
              </p:ext>
            </p:extLst>
          </p:nvPr>
        </p:nvGraphicFramePr>
        <p:xfrm>
          <a:off x="1143000" y="4217988"/>
          <a:ext cx="4960938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32" name="Equation" r:id="rId8" imgW="1892300" imgH="368300" progId="Equation.3">
                  <p:embed/>
                </p:oleObj>
              </mc:Choice>
              <mc:Fallback>
                <p:oleObj name="Equation" r:id="rId8" imgW="18923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217988"/>
                        <a:ext cx="4960938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84496" y="2590800"/>
            <a:ext cx="234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excess demand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3732212" y="5100935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895600" y="5634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user utility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561012" y="5105400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724400" y="5634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 smtClean="0">
                <a:solidFill>
                  <a:srgbClr val="0000FF"/>
                </a:solidFill>
              </a:rPr>
              <a:t>upply cost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4114800" y="2893367"/>
            <a:ext cx="1469696" cy="22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76200" y="3429000"/>
            <a:ext cx="8610600" cy="2819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22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8600" y="838200"/>
            <a:ext cx="10134600" cy="7010400"/>
            <a:chOff x="0" y="685800"/>
            <a:chExt cx="9144000" cy="6172200"/>
          </a:xfrm>
        </p:grpSpPr>
        <p:pic>
          <p:nvPicPr>
            <p:cNvPr id="5550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067" y="685800"/>
              <a:ext cx="9055933" cy="617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0" y="5791200"/>
              <a:ext cx="9144000" cy="1066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0" y="0"/>
            <a:ext cx="10668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000" y="0"/>
            <a:ext cx="535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US Primary Energy Flow 2009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0" y="1063823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quadrillion BTU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791200" y="4572000"/>
            <a:ext cx="914400" cy="1219200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1101" y="5405735"/>
            <a:ext cx="62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8%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3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Welfare function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52578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Supply cost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Welfare function (random)</a:t>
            </a: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83046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048006"/>
              </p:ext>
            </p:extLst>
          </p:nvPr>
        </p:nvGraphicFramePr>
        <p:xfrm>
          <a:off x="1066800" y="1689100"/>
          <a:ext cx="677068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8" name="Equation" r:id="rId4" imgW="2857500" imgH="279400" progId="Equation.3">
                  <p:embed/>
                </p:oleObj>
              </mc:Choice>
              <mc:Fallback>
                <p:oleObj name="Equation" r:id="rId4" imgW="2857500" imgH="279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89100"/>
                        <a:ext cx="6770687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907656"/>
              </p:ext>
            </p:extLst>
          </p:nvPr>
        </p:nvGraphicFramePr>
        <p:xfrm>
          <a:off x="1258888" y="4217988"/>
          <a:ext cx="47275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9" name="Equation" r:id="rId6" imgW="1803400" imgH="368300" progId="Equation.3">
                  <p:embed/>
                </p:oleObj>
              </mc:Choice>
              <mc:Fallback>
                <p:oleObj name="Equation" r:id="rId6" imgW="18034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17988"/>
                        <a:ext cx="472757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84496" y="2590800"/>
            <a:ext cx="234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excess demand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3732212" y="5105400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895600" y="5634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user utility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5561012" y="5105400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724400" y="5634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</a:t>
            </a:r>
            <a:r>
              <a:rPr lang="en-US" sz="2400" dirty="0" smtClean="0">
                <a:solidFill>
                  <a:srgbClr val="0000FF"/>
                </a:solidFill>
              </a:rPr>
              <a:t>upply cost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4114800" y="2893367"/>
            <a:ext cx="1469696" cy="22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51126"/>
              </p:ext>
            </p:extLst>
          </p:nvPr>
        </p:nvGraphicFramePr>
        <p:xfrm>
          <a:off x="1066800" y="2524125"/>
          <a:ext cx="25320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80" name="Equation" r:id="rId8" imgW="1066800" imgH="368300" progId="Equation.3">
                  <p:embed/>
                </p:oleObj>
              </mc:Choice>
              <mc:Fallback>
                <p:oleObj name="Equation" r:id="rId8" imgW="10668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524125"/>
                        <a:ext cx="25320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304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operation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648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Welfare function (random)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real-time demand response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day-ahead procurement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2200" y="3429000"/>
            <a:ext cx="7575338" cy="922338"/>
            <a:chOff x="1092200" y="5921514"/>
            <a:chExt cx="7575338" cy="922338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47097028"/>
                </p:ext>
              </p:extLst>
            </p:nvPr>
          </p:nvGraphicFramePr>
          <p:xfrm>
            <a:off x="1092200" y="5958027"/>
            <a:ext cx="5027613" cy="885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32" name="Equation" r:id="rId4" imgW="1917700" imgH="368300" progId="Equation.3">
                    <p:embed/>
                  </p:oleObj>
                </mc:Choice>
                <mc:Fallback>
                  <p:oleObj name="Equation" r:id="rId4" imgW="19177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200" y="5958027"/>
                          <a:ext cx="5027613" cy="885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6629400" y="5921514"/>
              <a:ext cx="2038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given realization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  of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23010725"/>
                </p:ext>
              </p:extLst>
            </p:nvPr>
          </p:nvGraphicFramePr>
          <p:xfrm>
            <a:off x="7543800" y="6259652"/>
            <a:ext cx="37782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333" name="Equation" r:id="rId6" imgW="203200" imgH="203200" progId="Equation.3">
                    <p:embed/>
                  </p:oleObj>
                </mc:Choice>
                <mc:Fallback>
                  <p:oleObj name="Equation" r:id="rId6" imgW="2032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43800" y="6259652"/>
                          <a:ext cx="37782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221904"/>
              </p:ext>
            </p:extLst>
          </p:nvPr>
        </p:nvGraphicFramePr>
        <p:xfrm>
          <a:off x="1117600" y="4876800"/>
          <a:ext cx="53594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34" name="Equation" r:id="rId8" imgW="2044700" imgH="317500" progId="Equation.3">
                  <p:embed/>
                </p:oleObj>
              </mc:Choice>
              <mc:Fallback>
                <p:oleObj name="Equation" r:id="rId8" imgW="2044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876800"/>
                        <a:ext cx="53594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2273449"/>
              </p:ext>
            </p:extLst>
          </p:nvPr>
        </p:nvGraphicFramePr>
        <p:xfrm>
          <a:off x="3319463" y="6003925"/>
          <a:ext cx="34623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35" name="Equation" r:id="rId10" imgW="1320800" imgH="292100" progId="Equation.3">
                  <p:embed/>
                </p:oleObj>
              </mc:Choice>
              <mc:Fallback>
                <p:oleObj name="Equation" r:id="rId10" imgW="13208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6003925"/>
                        <a:ext cx="346233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6019800"/>
            <a:ext cx="281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Overall problem: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914400" y="3505200"/>
            <a:ext cx="28194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4419600"/>
            <a:ext cx="7696200" cy="2362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003766"/>
              </p:ext>
            </p:extLst>
          </p:nvPr>
        </p:nvGraphicFramePr>
        <p:xfrm>
          <a:off x="1066800" y="1752600"/>
          <a:ext cx="47275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36" name="Equation" r:id="rId12" imgW="1803400" imgH="368300" progId="Equation.3">
                  <p:embed/>
                </p:oleObj>
              </mc:Choice>
              <mc:Fallback>
                <p:oleObj name="Equation" r:id="rId12" imgW="18034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472757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6884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operation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648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Welfare function (random)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real-time demand response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day-ahead procurement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92200" y="3429000"/>
            <a:ext cx="7575338" cy="922338"/>
            <a:chOff x="1092200" y="5921514"/>
            <a:chExt cx="7575338" cy="922338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153026"/>
                </p:ext>
              </p:extLst>
            </p:nvPr>
          </p:nvGraphicFramePr>
          <p:xfrm>
            <a:off x="1092200" y="5958027"/>
            <a:ext cx="5027613" cy="885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356" name="Equation" r:id="rId4" imgW="1917700" imgH="368300" progId="Equation.3">
                    <p:embed/>
                  </p:oleObj>
                </mc:Choice>
                <mc:Fallback>
                  <p:oleObj name="Equation" r:id="rId4" imgW="19177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200" y="5958027"/>
                          <a:ext cx="5027613" cy="885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6629400" y="5921514"/>
              <a:ext cx="2038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given realization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  of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557721"/>
              </p:ext>
            </p:extLst>
          </p:nvPr>
        </p:nvGraphicFramePr>
        <p:xfrm>
          <a:off x="1117600" y="4876800"/>
          <a:ext cx="53594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7" name="Equation" r:id="rId6" imgW="2044700" imgH="317500" progId="Equation.3">
                  <p:embed/>
                </p:oleObj>
              </mc:Choice>
              <mc:Fallback>
                <p:oleObj name="Equation" r:id="rId6" imgW="2044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876800"/>
                        <a:ext cx="53594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6906879"/>
              </p:ext>
            </p:extLst>
          </p:nvPr>
        </p:nvGraphicFramePr>
        <p:xfrm>
          <a:off x="3319463" y="6003925"/>
          <a:ext cx="34623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8" name="Equation" r:id="rId8" imgW="1320800" imgH="292100" progId="Equation.3">
                  <p:embed/>
                </p:oleObj>
              </mc:Choice>
              <mc:Fallback>
                <p:oleObj name="Equation" r:id="rId8" imgW="13208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6003925"/>
                        <a:ext cx="346233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6019800"/>
            <a:ext cx="281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Overall problem: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4419600"/>
            <a:ext cx="7696200" cy="2362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431212"/>
              </p:ext>
            </p:extLst>
          </p:nvPr>
        </p:nvGraphicFramePr>
        <p:xfrm>
          <a:off x="1066800" y="1752600"/>
          <a:ext cx="47275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9" name="Equation" r:id="rId10" imgW="1803400" imgH="368300" progId="Equation.3">
                  <p:embed/>
                </p:oleObj>
              </mc:Choice>
              <mc:Fallback>
                <p:oleObj name="Equation" r:id="rId10" imgW="18034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472757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926414"/>
              </p:ext>
            </p:extLst>
          </p:nvPr>
        </p:nvGraphicFramePr>
        <p:xfrm>
          <a:off x="7543800" y="3767138"/>
          <a:ext cx="3778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60" name="Equation" r:id="rId12" imgW="203200" imgH="203200" progId="Equation.3">
                  <p:embed/>
                </p:oleObj>
              </mc:Choice>
              <mc:Fallback>
                <p:oleObj name="Equation" r:id="rId12" imgW="2032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767138"/>
                        <a:ext cx="37782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041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operation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46482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Welfare function (random)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36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real-time demand response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day-ahead procurement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924940"/>
              </p:ext>
            </p:extLst>
          </p:nvPr>
        </p:nvGraphicFramePr>
        <p:xfrm>
          <a:off x="1066800" y="1752600"/>
          <a:ext cx="47275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0" name="Equation" r:id="rId4" imgW="1803400" imgH="368300" progId="Equation.3">
                  <p:embed/>
                </p:oleObj>
              </mc:Choice>
              <mc:Fallback>
                <p:oleObj name="Equation" r:id="rId4" imgW="18034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472757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092200" y="3429000"/>
            <a:ext cx="7575338" cy="922338"/>
            <a:chOff x="1092200" y="5921514"/>
            <a:chExt cx="7575338" cy="922338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23717811"/>
                </p:ext>
              </p:extLst>
            </p:nvPr>
          </p:nvGraphicFramePr>
          <p:xfrm>
            <a:off x="1092200" y="5958027"/>
            <a:ext cx="5027613" cy="885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81" name="Equation" r:id="rId6" imgW="1917700" imgH="368300" progId="Equation.3">
                    <p:embed/>
                  </p:oleObj>
                </mc:Choice>
                <mc:Fallback>
                  <p:oleObj name="Equation" r:id="rId6" imgW="19177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200" y="5958027"/>
                          <a:ext cx="5027613" cy="885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6629400" y="5921514"/>
              <a:ext cx="20381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given realization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  of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95873"/>
              </p:ext>
            </p:extLst>
          </p:nvPr>
        </p:nvGraphicFramePr>
        <p:xfrm>
          <a:off x="1117600" y="4876800"/>
          <a:ext cx="53594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2" name="Equation" r:id="rId8" imgW="2044700" imgH="317500" progId="Equation.3">
                  <p:embed/>
                </p:oleObj>
              </mc:Choice>
              <mc:Fallback>
                <p:oleObj name="Equation" r:id="rId8" imgW="2044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876800"/>
                        <a:ext cx="53594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41009"/>
              </p:ext>
            </p:extLst>
          </p:nvPr>
        </p:nvGraphicFramePr>
        <p:xfrm>
          <a:off x="3319463" y="6019800"/>
          <a:ext cx="34623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3" name="Equation" r:id="rId10" imgW="1320800" imgH="292100" progId="Equation.3">
                  <p:embed/>
                </p:oleObj>
              </mc:Choice>
              <mc:Fallback>
                <p:oleObj name="Equation" r:id="rId10" imgW="13208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6019800"/>
                        <a:ext cx="346233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6019800"/>
            <a:ext cx="281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Overall problem:</a:t>
            </a:r>
            <a:endParaRPr lang="en-US" sz="2800" dirty="0"/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615994"/>
              </p:ext>
            </p:extLst>
          </p:nvPr>
        </p:nvGraphicFramePr>
        <p:xfrm>
          <a:off x="7543800" y="3767138"/>
          <a:ext cx="3778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4" name="Equation" r:id="rId12" imgW="203200" imgH="203200" progId="Equation.3">
                  <p:embed/>
                </p:oleObj>
              </mc:Choice>
              <mc:Fallback>
                <p:oleObj name="Equation" r:id="rId12" imgW="2032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767138"/>
                        <a:ext cx="37782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2279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Real-time DR </a:t>
            </a:r>
            <a:r>
              <a:rPr lang="en-US" dirty="0" err="1" smtClean="0"/>
              <a:t>vs</a:t>
            </a:r>
            <a:r>
              <a:rPr lang="en-US" dirty="0" smtClean="0"/>
              <a:t> scheduling</a:t>
            </a: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996389"/>
              </p:ext>
            </p:extLst>
          </p:nvPr>
        </p:nvGraphicFramePr>
        <p:xfrm>
          <a:off x="4386263" y="1295400"/>
          <a:ext cx="34623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04" name="Equation" r:id="rId4" imgW="1320800" imgH="292100" progId="Equation.3">
                  <p:embed/>
                </p:oleObj>
              </mc:Choice>
              <mc:Fallback>
                <p:oleObj name="Equation" r:id="rId4" imgW="13208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1295400"/>
                        <a:ext cx="346233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295401"/>
            <a:ext cx="7315200" cy="2209799"/>
          </a:xfrm>
        </p:spPr>
        <p:txBody>
          <a:bodyPr/>
          <a:lstStyle/>
          <a:p>
            <a:r>
              <a:rPr lang="en-US" dirty="0" smtClean="0"/>
              <a:t>Real-time DR: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Scheduling:</a:t>
            </a:r>
            <a:endParaRPr lang="en-US" dirty="0"/>
          </a:p>
        </p:txBody>
      </p:sp>
      <p:graphicFrame>
        <p:nvGraphicFramePr>
          <p:cNvPr id="1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3153"/>
              </p:ext>
            </p:extLst>
          </p:nvPr>
        </p:nvGraphicFramePr>
        <p:xfrm>
          <a:off x="4402138" y="2133600"/>
          <a:ext cx="34290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05" name="Equation" r:id="rId6" imgW="1308100" imgH="292100" progId="Equation.3">
                  <p:embed/>
                </p:oleObj>
              </mc:Choice>
              <mc:Fallback>
                <p:oleObj name="Equation" r:id="rId6" imgW="13081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2133600"/>
                        <a:ext cx="34290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838200" y="3352800"/>
            <a:ext cx="8077200" cy="3429000"/>
            <a:chOff x="838200" y="3352800"/>
            <a:chExt cx="8077200" cy="3429000"/>
          </a:xfrm>
        </p:grpSpPr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838200" y="3352800"/>
              <a:ext cx="807720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b="1" u="sng" dirty="0" smtClean="0">
                  <a:ea typeface="宋体" pitchFamily="2" charset="-122"/>
                </a:rPr>
                <a:t>Theorem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zh-CN" sz="2400" dirty="0" smtClean="0">
                  <a:ea typeface="宋体" pitchFamily="2" charset="-122"/>
                </a:rPr>
                <a:t>Under appropriate assumptions:</a:t>
              </a:r>
            </a:p>
            <a:p>
              <a:pPr marL="0" indent="0" eaLnBrk="1" hangingPunct="1">
                <a:buFont typeface="Wingdings" pitchFamily="2" charset="2"/>
                <a:buNone/>
              </a:pPr>
              <a:endParaRPr lang="en-US" altLang="zh-CN" dirty="0">
                <a:ea typeface="宋体" pitchFamily="2" charset="-122"/>
              </a:endParaRPr>
            </a:p>
          </p:txBody>
        </p:sp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93044898"/>
                </p:ext>
              </p:extLst>
            </p:nvPr>
          </p:nvGraphicFramePr>
          <p:xfrm>
            <a:off x="914400" y="4267200"/>
            <a:ext cx="5260975" cy="1068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406" name="Equation" r:id="rId8" imgW="2006600" imgH="444500" progId="Equation.3">
                    <p:embed/>
                  </p:oleObj>
                </mc:Choice>
                <mc:Fallback>
                  <p:oleObj name="Equation" r:id="rId8" imgW="2006600" imgH="444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4267200"/>
                          <a:ext cx="5260975" cy="1068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495800" y="5581472"/>
              <a:ext cx="3962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b</a:t>
              </a:r>
              <a:r>
                <a:rPr lang="en-US" sz="2400" dirty="0" smtClean="0">
                  <a:solidFill>
                    <a:srgbClr val="0000FF"/>
                  </a:solidFill>
                </a:rPr>
                <a:t>enefit increases with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>
                  <a:solidFill>
                    <a:srgbClr val="0000FF"/>
                  </a:solidFill>
                </a:rPr>
                <a:t>uncertainty   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>
                  <a:solidFill>
                    <a:srgbClr val="0000FF"/>
                  </a:solidFill>
                </a:rPr>
                <a:t>marginal real-time cost 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87885117"/>
                </p:ext>
              </p:extLst>
            </p:nvPr>
          </p:nvGraphicFramePr>
          <p:xfrm>
            <a:off x="6630988" y="5943600"/>
            <a:ext cx="455612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407" name="Equation" r:id="rId10" imgW="203200" imgH="203200" progId="Equation.3">
                    <p:embed/>
                  </p:oleObj>
                </mc:Choice>
                <mc:Fallback>
                  <p:oleObj name="Equation" r:id="rId10" imgW="2032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0988" y="5943600"/>
                          <a:ext cx="455612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8838923"/>
                </p:ext>
              </p:extLst>
            </p:nvPr>
          </p:nvGraphicFramePr>
          <p:xfrm>
            <a:off x="8126412" y="6397625"/>
            <a:ext cx="255588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408" name="Equation" r:id="rId12" imgW="114300" imgH="165100" progId="Equation.3">
                    <p:embed/>
                  </p:oleObj>
                </mc:Choice>
                <mc:Fallback>
                  <p:oleObj name="Equation" r:id="rId12" imgW="1143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6412" y="6397625"/>
                          <a:ext cx="255588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807407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</a:t>
            </a:r>
            <a:r>
              <a:rPr lang="en-US" dirty="0" smtClean="0"/>
              <a:t>lgorithm 1 </a:t>
            </a:r>
            <a:r>
              <a:rPr lang="en-US" sz="2400" dirty="0" smtClean="0"/>
              <a:t>(real-time DR)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667000"/>
            <a:ext cx="8458200" cy="34290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Active user </a:t>
            </a:r>
            <a:r>
              <a:rPr lang="en-US" altLang="zh-CN" sz="3200" i="1" dirty="0" err="1" smtClean="0">
                <a:latin typeface="Times New Roman"/>
                <a:ea typeface="宋体" pitchFamily="2" charset="-122"/>
                <a:cs typeface="Times New Roman"/>
              </a:rPr>
              <a:t>i</a:t>
            </a:r>
            <a:r>
              <a:rPr lang="en-US" altLang="zh-CN" sz="3200" dirty="0" smtClean="0">
                <a:ea typeface="宋体" pitchFamily="2" charset="-122"/>
              </a:rPr>
              <a:t> computes 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Optimal consumption</a:t>
            </a:r>
            <a:endParaRPr lang="en-US" altLang="zh-CN" i="1" dirty="0" smtClean="0">
              <a:latin typeface="Times New Roman"/>
              <a:ea typeface="宋体" pitchFamily="2" charset="-122"/>
              <a:cs typeface="Times New Roman"/>
            </a:endParaRP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LSE computes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Real-time “price”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Optimal day-ahead energy to use </a:t>
            </a:r>
          </a:p>
          <a:p>
            <a:pPr lvl="1" eaLnBrk="1" hangingPunct="1"/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Optimal real-time balancing energy</a:t>
            </a:r>
          </a:p>
          <a:p>
            <a:pPr eaLnBrk="1" hangingPunct="1">
              <a:buNone/>
            </a:pPr>
            <a:endParaRPr lang="en-US" altLang="zh-CN" sz="700" dirty="0"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419901"/>
              </p:ext>
            </p:extLst>
          </p:nvPr>
        </p:nvGraphicFramePr>
        <p:xfrm>
          <a:off x="4818063" y="2695575"/>
          <a:ext cx="465137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28" name="Equation" r:id="rId4" imgW="177800" imgH="241300" progId="Equation.3">
                  <p:embed/>
                </p:oleObj>
              </mc:Choice>
              <mc:Fallback>
                <p:oleObj name="Equation" r:id="rId4" imgW="1778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2695575"/>
                        <a:ext cx="465137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974759"/>
              </p:ext>
            </p:extLst>
          </p:nvPr>
        </p:nvGraphicFramePr>
        <p:xfrm>
          <a:off x="4149725" y="4648200"/>
          <a:ext cx="4984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29" name="Equation" r:id="rId6" imgW="190500" imgH="241300" progId="Equation.3">
                  <p:embed/>
                </p:oleObj>
              </mc:Choice>
              <mc:Fallback>
                <p:oleObj name="Equation" r:id="rId6" imgW="1905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725" y="4648200"/>
                        <a:ext cx="49847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542356"/>
              </p:ext>
            </p:extLst>
          </p:nvPr>
        </p:nvGraphicFramePr>
        <p:xfrm>
          <a:off x="6578600" y="5056188"/>
          <a:ext cx="4318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30" name="Equation" r:id="rId8" imgW="165100" imgH="241300" progId="Equation.3">
                  <p:embed/>
                </p:oleObj>
              </mc:Choice>
              <mc:Fallback>
                <p:oleObj name="Equation" r:id="rId8" imgW="1651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00" y="5056188"/>
                        <a:ext cx="4318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883692"/>
              </p:ext>
            </p:extLst>
          </p:nvPr>
        </p:nvGraphicFramePr>
        <p:xfrm>
          <a:off x="6858000" y="5486400"/>
          <a:ext cx="4318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31" name="Equation" r:id="rId10" imgW="165100" imgH="241300" progId="Equation.3">
                  <p:embed/>
                </p:oleObj>
              </mc:Choice>
              <mc:Fallback>
                <p:oleObj name="Equation" r:id="rId10" imgW="1651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486400"/>
                        <a:ext cx="4318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671785"/>
              </p:ext>
            </p:extLst>
          </p:nvPr>
        </p:nvGraphicFramePr>
        <p:xfrm>
          <a:off x="2286000" y="1219200"/>
          <a:ext cx="34623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32" name="Equation" r:id="rId12" imgW="1320800" imgH="292100" progId="Equation.3">
                  <p:embed/>
                </p:oleObj>
              </mc:Choice>
              <mc:Fallback>
                <p:oleObj name="Equation" r:id="rId12" imgW="13208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19200"/>
                        <a:ext cx="346233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29000" y="20574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r</a:t>
            </a:r>
            <a:r>
              <a:rPr lang="en-US" sz="2000" dirty="0" smtClean="0">
                <a:solidFill>
                  <a:srgbClr val="0000FF"/>
                </a:solidFill>
              </a:rPr>
              <a:t>eal-time DR</a:t>
            </a:r>
          </a:p>
        </p:txBody>
      </p:sp>
      <p:sp>
        <p:nvSpPr>
          <p:cNvPr id="2" name="Left Brace 1"/>
          <p:cNvSpPr/>
          <p:nvPr/>
        </p:nvSpPr>
        <p:spPr bwMode="auto">
          <a:xfrm rot="16200000">
            <a:off x="4495800" y="838200"/>
            <a:ext cx="304800" cy="2133600"/>
          </a:xfrm>
          <a:prstGeom prst="leftBrac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685800" y="5181600"/>
            <a:ext cx="66294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80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22860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u="sng" dirty="0" smtClean="0">
                <a:ea typeface="宋体" pitchFamily="2" charset="-122"/>
              </a:rPr>
              <a:t>Active</a:t>
            </a:r>
            <a:r>
              <a:rPr lang="en-US" altLang="zh-CN" dirty="0" smtClean="0">
                <a:ea typeface="宋体" pitchFamily="2" charset="-122"/>
              </a:rPr>
              <a:t> user </a:t>
            </a:r>
            <a:r>
              <a:rPr lang="en-US" altLang="zh-CN" sz="3200" i="1" dirty="0" err="1" smtClean="0">
                <a:latin typeface="Times New Roman"/>
                <a:ea typeface="宋体" pitchFamily="2" charset="-122"/>
                <a:cs typeface="Times New Roman"/>
              </a:rPr>
              <a:t>i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 </a:t>
            </a:r>
            <a:r>
              <a:rPr lang="en-US" altLang="zh-CN" sz="3200" dirty="0" smtClean="0">
                <a:latin typeface="Times New Roman"/>
                <a:ea typeface="宋体" pitchFamily="2" charset="-122"/>
                <a:cs typeface="Times New Roman"/>
              </a:rPr>
              <a:t>:</a:t>
            </a: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700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730121"/>
              </p:ext>
            </p:extLst>
          </p:nvPr>
        </p:nvGraphicFramePr>
        <p:xfrm>
          <a:off x="3478213" y="1139825"/>
          <a:ext cx="45910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07" name="Equation" r:id="rId4" imgW="1752600" imgH="381000" progId="Equation.3">
                  <p:embed/>
                </p:oleObj>
              </mc:Choice>
              <mc:Fallback>
                <p:oleObj name="Equation" r:id="rId4" imgW="1752600" imgH="381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213" y="1139825"/>
                        <a:ext cx="45910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276600" y="21291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nc</a:t>
            </a:r>
            <a:r>
              <a:rPr lang="en-US" sz="2400" dirty="0" smtClean="0">
                <a:solidFill>
                  <a:srgbClr val="0000FF"/>
                </a:solidFill>
              </a:rPr>
              <a:t> if marginal utility &gt; real-time price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381000" y="3352800"/>
            <a:ext cx="8458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LSE :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7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400" dirty="0" smtClean="0">
              <a:ea typeface="宋体" pitchFamily="2" charset="-122"/>
            </a:endParaRP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13537"/>
              </p:ext>
            </p:extLst>
          </p:nvPr>
        </p:nvGraphicFramePr>
        <p:xfrm>
          <a:off x="3479800" y="3287713"/>
          <a:ext cx="5122863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08" name="Equation" r:id="rId6" imgW="1955800" imgH="342900" progId="Equation.3">
                  <p:embed/>
                </p:oleObj>
              </mc:Choice>
              <mc:Fallback>
                <p:oleObj name="Equation" r:id="rId6" imgW="1955800" imgH="342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3287713"/>
                        <a:ext cx="5122863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03550" y="41103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</a:rPr>
              <a:t>nc</a:t>
            </a:r>
            <a:r>
              <a:rPr lang="en-US" sz="2400" dirty="0" smtClean="0">
                <a:solidFill>
                  <a:srgbClr val="0000FF"/>
                </a:solidFill>
              </a:rPr>
              <a:t> if total demand &gt; total supply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/>
              <a:t>A</a:t>
            </a:r>
            <a:r>
              <a:rPr lang="en-US" dirty="0" smtClean="0"/>
              <a:t>lgorithm 1 </a:t>
            </a:r>
            <a:r>
              <a:rPr lang="en-US" sz="2400" dirty="0" smtClean="0"/>
              <a:t>(real-time DR)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5481935"/>
            <a:ext cx="69342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FF"/>
                </a:solidFill>
              </a:rPr>
              <a:t>Decentralized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FF"/>
                </a:solidFill>
              </a:rPr>
              <a:t>Iterative computation at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t-</a:t>
            </a:r>
          </a:p>
        </p:txBody>
      </p:sp>
    </p:spTree>
    <p:extLst>
      <p:ext uri="{BB962C8B-B14F-4D97-AF65-F5344CB8AC3E}">
        <p14:creationId xmlns:p14="http://schemas.microsoft.com/office/powerpoint/2010/main" val="222297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53340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b="1" u="sng" dirty="0" smtClean="0">
                <a:ea typeface="宋体" pitchFamily="2" charset="-122"/>
              </a:rPr>
              <a:t>Theorem: Algorithm 1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Socially optimal 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onverges to welfare-maximizing DR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Real-time price aligns marginal cost of supply with individual marginal utility</a:t>
            </a:r>
          </a:p>
          <a:p>
            <a:pPr marL="0" indent="0"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Incentive compatible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</a:t>
            </a:r>
            <a:r>
              <a:rPr lang="en-US" altLang="zh-CN" dirty="0">
                <a:ea typeface="宋体" pitchFamily="2" charset="-122"/>
              </a:rPr>
              <a:t>max </a:t>
            </a:r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i</a:t>
            </a:r>
            <a:r>
              <a:rPr lang="en-US" altLang="zh-CN" dirty="0">
                <a:ea typeface="宋体" pitchFamily="2" charset="-122"/>
              </a:rPr>
              <a:t>’s </a:t>
            </a:r>
            <a:r>
              <a:rPr lang="en-US" altLang="zh-CN" dirty="0" smtClean="0">
                <a:ea typeface="宋体" pitchFamily="2" charset="-122"/>
              </a:rPr>
              <a:t>surplus given price    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  <a:p>
            <a:pPr marL="0" indent="0"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84480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884601"/>
              </p:ext>
            </p:extLst>
          </p:nvPr>
        </p:nvGraphicFramePr>
        <p:xfrm>
          <a:off x="7162800" y="2133600"/>
          <a:ext cx="15859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1" name="Equation" r:id="rId4" imgW="723900" imgH="254000" progId="Equation.3">
                  <p:embed/>
                </p:oleObj>
              </mc:Choice>
              <mc:Fallback>
                <p:oleObj name="Equation" r:id="rId4" imgW="7239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133600"/>
                        <a:ext cx="15859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/>
              <a:t>A</a:t>
            </a:r>
            <a:r>
              <a:rPr lang="en-US" dirty="0" smtClean="0"/>
              <a:t>lgorithm 1 </a:t>
            </a:r>
            <a:r>
              <a:rPr lang="en-US" sz="2400" dirty="0" smtClean="0"/>
              <a:t>(real-time DR)</a:t>
            </a:r>
          </a:p>
        </p:txBody>
      </p:sp>
      <p:graphicFrame>
        <p:nvGraphicFramePr>
          <p:cNvPr id="18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891977"/>
              </p:ext>
            </p:extLst>
          </p:nvPr>
        </p:nvGraphicFramePr>
        <p:xfrm>
          <a:off x="6059487" y="4953000"/>
          <a:ext cx="417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2" name="Equation" r:id="rId6" imgW="190500" imgH="241300" progId="Equation.3">
                  <p:embed/>
                </p:oleObj>
              </mc:Choice>
              <mc:Fallback>
                <p:oleObj name="Equation" r:id="rId6" imgW="1905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487" y="4953000"/>
                        <a:ext cx="417513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87982"/>
              </p:ext>
            </p:extLst>
          </p:nvPr>
        </p:nvGraphicFramePr>
        <p:xfrm>
          <a:off x="1371600" y="4953000"/>
          <a:ext cx="38893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3" name="Equation" r:id="rId8" imgW="177800" imgH="241300" progId="Equation.3">
                  <p:embed/>
                </p:oleObj>
              </mc:Choice>
              <mc:Fallback>
                <p:oleObj name="Equation" r:id="rId8" imgW="1778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953000"/>
                        <a:ext cx="388938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525709"/>
              </p:ext>
            </p:extLst>
          </p:nvPr>
        </p:nvGraphicFramePr>
        <p:xfrm>
          <a:off x="2590800" y="3471863"/>
          <a:ext cx="34702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4" name="Equation" r:id="rId10" imgW="1651000" imgH="317500" progId="Equation.3">
                  <p:embed/>
                </p:oleObj>
              </mc:Choice>
              <mc:Fallback>
                <p:oleObj name="Equation" r:id="rId10" imgW="16510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471863"/>
                        <a:ext cx="347027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68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/>
              <a:t>A</a:t>
            </a:r>
            <a:r>
              <a:rPr lang="en-US" dirty="0" smtClean="0"/>
              <a:t>lgorithm 2 </a:t>
            </a:r>
            <a:r>
              <a:rPr lang="en-US" sz="2400" dirty="0" smtClean="0"/>
              <a:t>(day-ahead procurement)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1219200"/>
            <a:ext cx="8458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r>
              <a:rPr lang="en-US" altLang="zh-CN" dirty="0" smtClean="0">
                <a:ea typeface="宋体" pitchFamily="2" charset="-122"/>
              </a:rPr>
              <a:t> day-ahead procurement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534005"/>
              </p:ext>
            </p:extLst>
          </p:nvPr>
        </p:nvGraphicFramePr>
        <p:xfrm>
          <a:off x="2108200" y="1676400"/>
          <a:ext cx="35290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03" name="Equation" r:id="rId4" imgW="1346200" imgH="317500" progId="Equation.3">
                  <p:embed/>
                </p:oleObj>
              </mc:Choice>
              <mc:Fallback>
                <p:oleObj name="Equation" r:id="rId4" imgW="13462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1676400"/>
                        <a:ext cx="35290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939665"/>
              </p:ext>
            </p:extLst>
          </p:nvPr>
        </p:nvGraphicFramePr>
        <p:xfrm>
          <a:off x="1665288" y="2941638"/>
          <a:ext cx="51911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04" name="Equation" r:id="rId6" imgW="1981200" imgH="342900" progId="Equation.3">
                  <p:embed/>
                </p:oleObj>
              </mc:Choice>
              <mc:Fallback>
                <p:oleObj name="Equation" r:id="rId6" imgW="1981200" imgH="342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2941638"/>
                        <a:ext cx="51911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0" y="3048000"/>
            <a:ext cx="5562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LSE: </a:t>
            </a:r>
          </a:p>
          <a:p>
            <a:pPr eaLnBrk="1" hangingPunct="1"/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89150" y="4267200"/>
            <a:ext cx="53022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alculated from Monte Carlo simulation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r>
              <a:rPr lang="en-US" sz="2400" dirty="0" smtClean="0">
                <a:solidFill>
                  <a:srgbClr val="0000FF"/>
                </a:solidFill>
              </a:rPr>
              <a:t> 1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(stochastic approximation) 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494212" y="3733800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903194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8077200" cy="2667000"/>
          </a:xfrm>
        </p:spPr>
        <p:txBody>
          <a:bodyPr/>
          <a:lstStyle/>
          <a:p>
            <a:pPr eaLnBrk="1" hangingPunct="1"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Algorithm 2 converges </a:t>
            </a:r>
            <a:r>
              <a:rPr lang="en-US" altLang="zh-CN" dirty="0" err="1" smtClean="0">
                <a:ea typeface="宋体" pitchFamily="2" charset="-122"/>
              </a:rPr>
              <a:t>a.s</a:t>
            </a:r>
            <a:r>
              <a:rPr lang="en-US" altLang="zh-CN" dirty="0" smtClean="0">
                <a:ea typeface="宋体" pitchFamily="2" charset="-122"/>
              </a:rPr>
              <a:t>. to optimal  </a:t>
            </a:r>
          </a:p>
          <a:p>
            <a:pPr eaLnBrk="1" hangingPunct="1">
              <a:buNone/>
            </a:pPr>
            <a:r>
              <a:rPr lang="en-US" altLang="zh-CN" dirty="0">
                <a:ea typeface="宋体" pitchFamily="2" charset="-122"/>
              </a:rPr>
              <a:t>f</a:t>
            </a:r>
            <a:r>
              <a:rPr lang="en-US" altLang="zh-CN" dirty="0" smtClean="0">
                <a:ea typeface="宋体" pitchFamily="2" charset="-122"/>
              </a:rPr>
              <a:t>or appropriate </a:t>
            </a:r>
            <a:r>
              <a:rPr lang="en-US" altLang="zh-CN" dirty="0" err="1" smtClean="0">
                <a:ea typeface="宋体" pitchFamily="2" charset="-122"/>
              </a:rPr>
              <a:t>stepsize</a:t>
            </a: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84480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993265"/>
              </p:ext>
            </p:extLst>
          </p:nvPr>
        </p:nvGraphicFramePr>
        <p:xfrm>
          <a:off x="7747000" y="2209800"/>
          <a:ext cx="4826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1" name="Equation" r:id="rId4" imgW="190500" imgH="241300" progId="Equation.3">
                  <p:embed/>
                </p:oleObj>
              </mc:Choice>
              <mc:Fallback>
                <p:oleObj name="Equation" r:id="rId4" imgW="1905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0" y="2209800"/>
                        <a:ext cx="482600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/>
              <a:t>A</a:t>
            </a:r>
            <a:r>
              <a:rPr lang="en-US" dirty="0" smtClean="0"/>
              <a:t>lgorithm 2 </a:t>
            </a:r>
            <a:r>
              <a:rPr lang="en-US" sz="2400" dirty="0" smtClean="0"/>
              <a:t>(day-ahead procurement)</a:t>
            </a:r>
          </a:p>
        </p:txBody>
      </p:sp>
      <p:graphicFrame>
        <p:nvGraphicFramePr>
          <p:cNvPr id="18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180702"/>
              </p:ext>
            </p:extLst>
          </p:nvPr>
        </p:nvGraphicFramePr>
        <p:xfrm>
          <a:off x="5299075" y="2684462"/>
          <a:ext cx="3905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2" name="Equation" r:id="rId6" imgW="165100" imgH="228600" progId="Equation.3">
                  <p:embed/>
                </p:oleObj>
              </mc:Choice>
              <mc:Fallback>
                <p:oleObj name="Equation" r:id="rId6" imgW="1651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075" y="2684462"/>
                        <a:ext cx="39052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335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 electricity flow 2009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6474023"/>
            <a:ext cx="3431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Source: EIA Annual Energy Review 2009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5642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95375"/>
            <a:ext cx="916767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733800" y="2286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Conversion loss: 63%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8995" y="13832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quadrillion Btu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971800"/>
            <a:ext cx="1895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Plant use: 2%</a:t>
            </a:r>
          </a:p>
          <a:p>
            <a:r>
              <a:rPr lang="en-US" sz="1600" b="1" dirty="0" smtClean="0">
                <a:solidFill>
                  <a:srgbClr val="0000FF"/>
                </a:solidFill>
              </a:rPr>
              <a:t>T&amp;D losses: 2.6%</a:t>
            </a:r>
            <a:endParaRPr 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6200000" flipH="1">
            <a:off x="7467601" y="3505202"/>
            <a:ext cx="533400" cy="5333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019800" y="5986046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End use: 33%</a:t>
            </a:r>
            <a:endParaRPr lang="en-US" sz="1600" b="1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5400000" flipH="1" flipV="1">
            <a:off x="6248400" y="5562600"/>
            <a:ext cx="914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276600" y="3897868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Gross gen: 37%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7676340" y="3296462"/>
            <a:ext cx="278250" cy="6957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143000" y="2590800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Fossil : 67%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4920" y="4191000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Nuclear: 22%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90671" y="4690646"/>
            <a:ext cx="1781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</a:rPr>
              <a:t>Renewable: 11%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20160" y="5983069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 total energy use: 94.6 quads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For electricity gen: 41%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25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demand response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Model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Results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Uncorrelated demand: distributed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alg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Correlated demand: distributed </a:t>
            </a:r>
            <a:r>
              <a:rPr lang="en-US" dirty="0" err="1" smtClean="0">
                <a:solidFill>
                  <a:srgbClr val="A6A6A6"/>
                </a:solidFill>
              </a:rPr>
              <a:t>alg</a:t>
            </a:r>
            <a:endParaRPr lang="en-US" dirty="0" smtClean="0">
              <a:solidFill>
                <a:srgbClr val="A6A6A6"/>
              </a:solidFill>
            </a:endParaRPr>
          </a:p>
          <a:p>
            <a:pPr lvl="1"/>
            <a:r>
              <a:rPr lang="en-US" dirty="0" smtClean="0"/>
              <a:t>Impact of uncertainty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28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Impact of renewable on welfare</a:t>
            </a:r>
            <a:endParaRPr lang="en-US" sz="2400" dirty="0" smtClean="0"/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1775977"/>
              </p:ext>
            </p:extLst>
          </p:nvPr>
        </p:nvGraphicFramePr>
        <p:xfrm>
          <a:off x="1535113" y="2101850"/>
          <a:ext cx="43973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1" name="Equation" r:id="rId4" imgW="1689100" imgH="203200" progId="Equation.3">
                  <p:embed/>
                </p:oleObj>
              </mc:Choice>
              <mc:Fallback>
                <p:oleObj name="Equation" r:id="rId4" imgW="16891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2101850"/>
                        <a:ext cx="43973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52800" y="3272135"/>
            <a:ext cx="103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mean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114800" y="2742406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12953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Renewable power: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527550" y="3272929"/>
            <a:ext cx="217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z</a:t>
            </a:r>
            <a:r>
              <a:rPr lang="en-US" sz="2400" dirty="0" smtClean="0">
                <a:solidFill>
                  <a:srgbClr val="0000FF"/>
                </a:solidFill>
              </a:rPr>
              <a:t>ero-mean RV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5484812" y="2743200"/>
            <a:ext cx="1588" cy="5341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9" name="Content Placeholder 5"/>
          <p:cNvSpPr txBox="1">
            <a:spLocks/>
          </p:cNvSpPr>
          <p:nvPr/>
        </p:nvSpPr>
        <p:spPr bwMode="auto">
          <a:xfrm>
            <a:off x="838200" y="4495801"/>
            <a:ext cx="8001000" cy="83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200" dirty="0" smtClean="0"/>
              <a:t>Optimal welfare of (1+T)-period DP</a:t>
            </a:r>
            <a:endParaRPr lang="en-US" dirty="0" smtClean="0"/>
          </a:p>
        </p:txBody>
      </p:sp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9650611"/>
              </p:ext>
            </p:extLst>
          </p:nvPr>
        </p:nvGraphicFramePr>
        <p:xfrm>
          <a:off x="2667000" y="5334000"/>
          <a:ext cx="1371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2" name="Equation" r:id="rId6" imgW="571500" imgH="254000" progId="Equation.3">
                  <p:embed/>
                </p:oleObj>
              </mc:Choice>
              <mc:Fallback>
                <p:oleObj name="Equation" r:id="rId6" imgW="5715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334000"/>
                        <a:ext cx="1371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2763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Impact of renewable on welfare</a:t>
            </a:r>
            <a:endParaRPr lang="en-US" sz="2400" dirty="0" smtClean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914400" y="3733800"/>
            <a:ext cx="807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r>
              <a:rPr lang="en-US" altLang="zh-CN" dirty="0" smtClean="0">
                <a:ea typeface="宋体" pitchFamily="2" charset="-122"/>
              </a:rPr>
              <a:t> 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            increases in </a:t>
            </a:r>
            <a:r>
              <a:rPr lang="en-US" altLang="zh-CN" sz="3200" i="1" dirty="0" smtClean="0">
                <a:solidFill>
                  <a:srgbClr val="000000"/>
                </a:solidFill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, decreases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b</a:t>
            </a:r>
            <a:r>
              <a:rPr lang="en-US" altLang="zh-CN" dirty="0" smtClean="0">
                <a:latin typeface="Times New Roman"/>
                <a:ea typeface="宋体" pitchFamily="2" charset="-122"/>
                <a:cs typeface="Times New Roman"/>
              </a:rPr>
              <a:t> </a:t>
            </a:r>
            <a:endParaRPr lang="en-US" altLang="zh-CN" sz="3200" i="1" dirty="0" smtClean="0">
              <a:latin typeface="Times New Roman"/>
              <a:ea typeface="宋体" pitchFamily="2" charset="-122"/>
              <a:cs typeface="Times New Roman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            increases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s </a:t>
            </a:r>
            <a:r>
              <a:rPr lang="en-US" altLang="zh-CN" dirty="0" smtClean="0">
                <a:ea typeface="宋体" pitchFamily="2" charset="-122"/>
              </a:rPr>
              <a:t> (plant size)</a:t>
            </a:r>
            <a:endParaRPr lang="en-US" altLang="zh-CN" dirty="0" smtClean="0">
              <a:latin typeface="Times New Roman"/>
              <a:ea typeface="宋体" pitchFamily="2" charset="-122"/>
              <a:cs typeface="Times New Roman"/>
            </a:endParaRPr>
          </a:p>
        </p:txBody>
      </p: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554576"/>
              </p:ext>
            </p:extLst>
          </p:nvPr>
        </p:nvGraphicFramePr>
        <p:xfrm>
          <a:off x="1535112" y="4283075"/>
          <a:ext cx="13604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0" name="Equation" r:id="rId4" imgW="571500" imgH="254000" progId="Equation.3">
                  <p:embed/>
                </p:oleObj>
              </mc:Choice>
              <mc:Fallback>
                <p:oleObj name="Equation" r:id="rId4" imgW="5715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2" y="4283075"/>
                        <a:ext cx="13604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251188"/>
              </p:ext>
            </p:extLst>
          </p:nvPr>
        </p:nvGraphicFramePr>
        <p:xfrm>
          <a:off x="1535113" y="2101850"/>
          <a:ext cx="43973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1" name="Equation" r:id="rId6" imgW="1689100" imgH="203200" progId="Equation.3">
                  <p:embed/>
                </p:oleObj>
              </mc:Choice>
              <mc:Fallback>
                <p:oleObj name="Equation" r:id="rId6" imgW="16891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2101850"/>
                        <a:ext cx="43973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54243"/>
              </p:ext>
            </p:extLst>
          </p:nvPr>
        </p:nvGraphicFramePr>
        <p:xfrm>
          <a:off x="1581150" y="4876800"/>
          <a:ext cx="1268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12" name="Equation" r:id="rId8" imgW="533400" imgH="254000" progId="Equation.3">
                  <p:embed/>
                </p:oleObj>
              </mc:Choice>
              <mc:Fallback>
                <p:oleObj name="Equation" r:id="rId8" imgW="5334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4876800"/>
                        <a:ext cx="12684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909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ramp rate costs</a:t>
            </a:r>
            <a:endParaRPr lang="en-US" dirty="0"/>
          </a:p>
        </p:txBody>
      </p:sp>
      <p:graphicFrame>
        <p:nvGraphicFramePr>
          <p:cNvPr id="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518113"/>
              </p:ext>
            </p:extLst>
          </p:nvPr>
        </p:nvGraphicFramePr>
        <p:xfrm>
          <a:off x="4614862" y="1143000"/>
          <a:ext cx="391953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79" name="Equation" r:id="rId4" imgW="1612900" imgH="292100" progId="Equation.3">
                  <p:embed/>
                </p:oleObj>
              </mc:Choice>
              <mc:Fallback>
                <p:oleObj name="Equation" r:id="rId4" imgW="16129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2" y="1143000"/>
                        <a:ext cx="391953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1219200"/>
            <a:ext cx="3617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Day-ahead ramp cost</a:t>
            </a:r>
            <a:endParaRPr lang="en-US" sz="2800" dirty="0"/>
          </a:p>
        </p:txBody>
      </p:sp>
      <p:graphicFrame>
        <p:nvGraphicFramePr>
          <p:cNvPr id="7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3193195"/>
              </p:ext>
            </p:extLst>
          </p:nvPr>
        </p:nvGraphicFramePr>
        <p:xfrm>
          <a:off x="4675188" y="1860550"/>
          <a:ext cx="37973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80" name="Equation" r:id="rId6" imgW="1562100" imgH="292100" progId="Equation.3">
                  <p:embed/>
                </p:oleObj>
              </mc:Choice>
              <mc:Fallback>
                <p:oleObj name="Equation" r:id="rId6" imgW="1562100" imgH="292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1860550"/>
                        <a:ext cx="379730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936750"/>
            <a:ext cx="3397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Real-time ramp cost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753380"/>
            <a:ext cx="2419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Social welfare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90750" y="3302000"/>
            <a:ext cx="6724650" cy="1270000"/>
            <a:chOff x="1292225" y="3302000"/>
            <a:chExt cx="6724650" cy="1270000"/>
          </a:xfrm>
        </p:grpSpPr>
        <p:graphicFrame>
          <p:nvGraphicFramePr>
            <p:cNvPr id="1409026" name="Object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1131238"/>
                </p:ext>
              </p:extLst>
            </p:nvPr>
          </p:nvGraphicFramePr>
          <p:xfrm>
            <a:off x="1292225" y="3302000"/>
            <a:ext cx="6724650" cy="127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881" name="Equation" r:id="rId8" imgW="2768600" imgH="508000" progId="Equation.3">
                    <p:embed/>
                  </p:oleObj>
                </mc:Choice>
                <mc:Fallback>
                  <p:oleObj name="Equation" r:id="rId8" imgW="27686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225" y="3302000"/>
                          <a:ext cx="6724650" cy="1270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ounded Rectangle 5"/>
            <p:cNvSpPr/>
            <p:nvPr/>
          </p:nvSpPr>
          <p:spPr bwMode="auto">
            <a:xfrm>
              <a:off x="5410200" y="3352800"/>
              <a:ext cx="2362200" cy="121920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838200" y="4953000"/>
            <a:ext cx="8077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r>
              <a:rPr lang="en-US" altLang="zh-CN" dirty="0" smtClean="0">
                <a:ea typeface="宋体" pitchFamily="2" charset="-122"/>
              </a:rPr>
              <a:t> </a:t>
            </a: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            increases in </a:t>
            </a:r>
            <a:r>
              <a:rPr lang="en-US" altLang="zh-CN" sz="3200" i="1" dirty="0" smtClean="0">
                <a:solidFill>
                  <a:srgbClr val="000000"/>
                </a:solidFill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, decreases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b</a:t>
            </a:r>
            <a:r>
              <a:rPr lang="en-US" altLang="zh-CN" dirty="0" smtClean="0">
                <a:latin typeface="Times New Roman"/>
                <a:ea typeface="宋体" pitchFamily="2" charset="-122"/>
                <a:cs typeface="Times New Roman"/>
              </a:rPr>
              <a:t> </a:t>
            </a:r>
            <a:endParaRPr lang="en-US" altLang="zh-CN" sz="3200" i="1" dirty="0" smtClean="0">
              <a:latin typeface="Times New Roman"/>
              <a:ea typeface="宋体" pitchFamily="2" charset="-122"/>
              <a:cs typeface="Times New Roman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            increases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s </a:t>
            </a:r>
            <a:r>
              <a:rPr lang="en-US" altLang="zh-CN" dirty="0" smtClean="0">
                <a:ea typeface="宋体" pitchFamily="2" charset="-122"/>
              </a:rPr>
              <a:t> (plant size)</a:t>
            </a:r>
            <a:endParaRPr lang="en-US" altLang="zh-CN" dirty="0" smtClean="0">
              <a:latin typeface="Times New Roman"/>
              <a:ea typeface="宋体" pitchFamily="2" charset="-122"/>
              <a:cs typeface="Times New Roman"/>
            </a:endParaRPr>
          </a:p>
        </p:txBody>
      </p:sp>
      <p:graphicFrame>
        <p:nvGraphicFramePr>
          <p:cNvPr id="1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8789268"/>
              </p:ext>
            </p:extLst>
          </p:nvPr>
        </p:nvGraphicFramePr>
        <p:xfrm>
          <a:off x="1447800" y="5502275"/>
          <a:ext cx="13604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82" name="Equation" r:id="rId10" imgW="571500" imgH="254000" progId="Equation.3">
                  <p:embed/>
                </p:oleObj>
              </mc:Choice>
              <mc:Fallback>
                <p:oleObj name="Equation" r:id="rId10" imgW="5715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502275"/>
                        <a:ext cx="1360488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406790"/>
              </p:ext>
            </p:extLst>
          </p:nvPr>
        </p:nvGraphicFramePr>
        <p:xfrm>
          <a:off x="1493838" y="6096000"/>
          <a:ext cx="12684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83" name="Equation" r:id="rId12" imgW="533400" imgH="254000" progId="Equation.3">
                  <p:embed/>
                </p:oleObj>
              </mc:Choice>
              <mc:Fallback>
                <p:oleObj name="Equation" r:id="rId12" imgW="5334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6096000"/>
                        <a:ext cx="12684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929342"/>
              </p:ext>
            </p:extLst>
          </p:nvPr>
        </p:nvGraphicFramePr>
        <p:xfrm>
          <a:off x="336550" y="3581400"/>
          <a:ext cx="1905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84" name="Equation" r:id="rId14" imgW="800100" imgH="254000" progId="Equation.3">
                  <p:embed/>
                </p:oleObj>
              </mc:Choice>
              <mc:Fallback>
                <p:oleObj name="Equation" r:id="rId14" imgW="8001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3581400"/>
                        <a:ext cx="19050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705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Optimal demand response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With L. Chen, L. Jiang, N. Li</a:t>
            </a:r>
          </a:p>
          <a:p>
            <a:pPr lvl="1"/>
            <a:endParaRPr lang="en-US" sz="1050" dirty="0" smtClean="0"/>
          </a:p>
          <a:p>
            <a:pPr marL="0" indent="0">
              <a:buNone/>
            </a:pPr>
            <a:r>
              <a:rPr lang="en-US" sz="3200" dirty="0" smtClean="0"/>
              <a:t>Optimal power flow</a:t>
            </a:r>
            <a:endParaRPr lang="en-US" sz="3200" dirty="0"/>
          </a:p>
          <a:p>
            <a:pPr lvl="1"/>
            <a:r>
              <a:rPr lang="en-US" dirty="0" smtClean="0"/>
              <a:t>With S. Bose, M. </a:t>
            </a:r>
            <a:r>
              <a:rPr lang="en-US" dirty="0" err="1" smtClean="0"/>
              <a:t>Chandy</a:t>
            </a:r>
            <a:r>
              <a:rPr lang="en-US" dirty="0" smtClean="0"/>
              <a:t>, C. Clarke, M. </a:t>
            </a:r>
            <a:r>
              <a:rPr lang="en-US" dirty="0" err="1" smtClean="0"/>
              <a:t>Farivar</a:t>
            </a:r>
            <a:r>
              <a:rPr lang="en-US" dirty="0" smtClean="0"/>
              <a:t>, D. </a:t>
            </a:r>
            <a:r>
              <a:rPr lang="en-US" dirty="0" err="1" smtClean="0"/>
              <a:t>Gayme</a:t>
            </a:r>
            <a:r>
              <a:rPr lang="en-US" dirty="0" smtClean="0"/>
              <a:t>, J. </a:t>
            </a:r>
            <a:r>
              <a:rPr lang="en-US" dirty="0" err="1" smtClean="0"/>
              <a:t>Lavaei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9880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OPF is solved routinely to determine</a:t>
            </a:r>
          </a:p>
          <a:p>
            <a:pPr lvl="1"/>
            <a:r>
              <a:rPr lang="en-US" dirty="0" smtClean="0"/>
              <a:t>How much power to generate where</a:t>
            </a:r>
          </a:p>
          <a:p>
            <a:pPr lvl="1"/>
            <a:r>
              <a:rPr lang="en-US" dirty="0" smtClean="0"/>
              <a:t>Market operation &amp; pricing</a:t>
            </a:r>
          </a:p>
          <a:p>
            <a:pPr lvl="1"/>
            <a:r>
              <a:rPr lang="en-US" dirty="0" smtClean="0"/>
              <a:t>Parameter setting, e.g. taps, VARs</a:t>
            </a:r>
          </a:p>
          <a:p>
            <a:endParaRPr lang="en-US" dirty="0" smtClean="0"/>
          </a:p>
          <a:p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In practice, operators often use heuristics to find a feasible operating point</a:t>
            </a:r>
          </a:p>
          <a:p>
            <a:pPr lvl="1"/>
            <a:r>
              <a:rPr lang="en-US" dirty="0" smtClean="0"/>
              <a:t>Or solve DC power flow (LP)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4398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8077200" cy="5410200"/>
          </a:xfrm>
        </p:spPr>
        <p:txBody>
          <a:bodyPr>
            <a:normAutofit fontScale="85000"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Problem formulation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chemeClr val="accent4">
                    <a:lumMod val="75000"/>
                  </a:schemeClr>
                </a:solidFill>
              </a:rPr>
              <a:t>Carpentier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 1962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Computational techniques:</a:t>
            </a:r>
          </a:p>
          <a:p>
            <a:pPr lvl="1">
              <a:spcAft>
                <a:spcPts val="600"/>
              </a:spcAft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Dommel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Tinney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1968 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Surveys: </a:t>
            </a:r>
            <a:r>
              <a:rPr lang="en-US" dirty="0" err="1" smtClean="0"/>
              <a:t>Huneault</a:t>
            </a:r>
            <a:r>
              <a:rPr lang="en-US" dirty="0" smtClean="0"/>
              <a:t> et al 1991, </a:t>
            </a:r>
            <a:r>
              <a:rPr lang="en-US" dirty="0" err="1" smtClean="0"/>
              <a:t>Momoh</a:t>
            </a:r>
            <a:r>
              <a:rPr lang="en-US" dirty="0" smtClean="0"/>
              <a:t> et al 2001, </a:t>
            </a:r>
            <a:r>
              <a:rPr lang="en-US" dirty="0" err="1" smtClean="0"/>
              <a:t>Pandya</a:t>
            </a:r>
            <a:r>
              <a:rPr lang="en-US" dirty="0" smtClean="0"/>
              <a:t> et al 2008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Bus injection </a:t>
            </a:r>
            <a:r>
              <a:rPr lang="en-US" dirty="0"/>
              <a:t>model (SDP </a:t>
            </a:r>
            <a:r>
              <a:rPr lang="en-US" dirty="0" smtClean="0"/>
              <a:t>formulation):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Bai</a:t>
            </a:r>
            <a:r>
              <a:rPr lang="en-US" dirty="0" smtClean="0">
                <a:solidFill>
                  <a:srgbClr val="000000"/>
                </a:solidFill>
              </a:rPr>
              <a:t> et al 2008, 2009, </a:t>
            </a:r>
            <a:r>
              <a:rPr lang="en-US" dirty="0" err="1" smtClean="0">
                <a:solidFill>
                  <a:srgbClr val="0000FF"/>
                </a:solidFill>
              </a:rPr>
              <a:t>Lavaei</a:t>
            </a:r>
            <a:r>
              <a:rPr lang="en-US" dirty="0" smtClean="0">
                <a:solidFill>
                  <a:srgbClr val="0000FF"/>
                </a:solidFill>
              </a:rPr>
              <a:t> et al 2010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olidFill>
                  <a:srgbClr val="0000FF"/>
                </a:solidFill>
              </a:rPr>
              <a:t>Bose et al 2011, </a:t>
            </a:r>
            <a:r>
              <a:rPr lang="en-US" dirty="0" err="1" smtClean="0">
                <a:solidFill>
                  <a:srgbClr val="0000FF"/>
                </a:solidFill>
              </a:rPr>
              <a:t>Sojoudi</a:t>
            </a:r>
            <a:r>
              <a:rPr lang="en-US" dirty="0" smtClean="0">
                <a:solidFill>
                  <a:srgbClr val="0000FF"/>
                </a:solidFill>
              </a:rPr>
              <a:t> et al 2011</a:t>
            </a:r>
            <a:r>
              <a:rPr lang="en-US" dirty="0" smtClean="0">
                <a:solidFill>
                  <a:srgbClr val="000000"/>
                </a:solidFill>
              </a:rPr>
              <a:t>, Zhang et al 2011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Lesieutre</a:t>
            </a:r>
            <a:r>
              <a:rPr lang="en-US" dirty="0" smtClean="0">
                <a:solidFill>
                  <a:srgbClr val="000000"/>
                </a:solidFill>
              </a:rPr>
              <a:t> et al 2011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Branch flow model</a:t>
            </a:r>
          </a:p>
          <a:p>
            <a:pPr lvl="1">
              <a:spcAft>
                <a:spcPts val="6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Baran</a:t>
            </a:r>
            <a:r>
              <a:rPr lang="en-US" dirty="0" smtClean="0">
                <a:solidFill>
                  <a:srgbClr val="000000"/>
                </a:solidFill>
              </a:rPr>
              <a:t> &amp; Wu 1989, Chiang &amp; </a:t>
            </a:r>
            <a:r>
              <a:rPr lang="en-US" dirty="0" err="1" smtClean="0">
                <a:solidFill>
                  <a:srgbClr val="000000"/>
                </a:solidFill>
              </a:rPr>
              <a:t>Baran</a:t>
            </a:r>
            <a:r>
              <a:rPr lang="en-US" dirty="0" smtClean="0">
                <a:solidFill>
                  <a:srgbClr val="000000"/>
                </a:solidFill>
              </a:rPr>
              <a:t> 1990, 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et al </a:t>
            </a:r>
            <a:r>
              <a:rPr lang="en-US" dirty="0" smtClean="0">
                <a:solidFill>
                  <a:srgbClr val="0000FF"/>
                </a:solidFill>
              </a:rPr>
              <a:t>2011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9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1447800" cy="944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12988" y="4343400"/>
            <a:ext cx="6221412" cy="2057400"/>
            <a:chOff x="2312988" y="4343400"/>
            <a:chExt cx="6221412" cy="2057400"/>
          </a:xfrm>
        </p:grpSpPr>
        <p:grpSp>
          <p:nvGrpSpPr>
            <p:cNvPr id="9" name="Group 8"/>
            <p:cNvGrpSpPr/>
            <p:nvPr/>
          </p:nvGrpSpPr>
          <p:grpSpPr>
            <a:xfrm>
              <a:off x="2332541" y="4343400"/>
              <a:ext cx="6201859" cy="2057400"/>
              <a:chOff x="2332541" y="4343400"/>
              <a:chExt cx="6201859" cy="20574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332541" y="4343400"/>
                <a:ext cx="6201859" cy="2057400"/>
                <a:chOff x="2332541" y="4343400"/>
                <a:chExt cx="6201859" cy="2057400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>
                  <a:off x="2557322" y="5105400"/>
                  <a:ext cx="5629556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2362200" y="4953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5715000" y="4953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8153400" y="49530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8153400" y="6172200"/>
                  <a:ext cx="228600" cy="22860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229600" y="5334000"/>
                  <a:ext cx="0" cy="914400"/>
                </a:xfrm>
                <a:prstGeom prst="line">
                  <a:avLst/>
                </a:prstGeom>
                <a:ln w="76200" cmpd="sng">
                  <a:prstDash val="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85" idx="5"/>
                  <a:endCxn id="87" idx="2"/>
                </p:cNvCxnSpPr>
                <p:nvPr/>
              </p:nvCxnSpPr>
              <p:spPr>
                <a:xfrm>
                  <a:off x="5910122" y="5148122"/>
                  <a:ext cx="2243278" cy="113837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2332541" y="4363760"/>
                  <a:ext cx="33445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800" i="1" dirty="0" err="1" smtClean="0">
                      <a:solidFill>
                        <a:prstClr val="black"/>
                      </a:solidFill>
                      <a:latin typeface="Times New Roman"/>
                      <a:cs typeface="Times New Roman"/>
                    </a:rPr>
                    <a:t>i</a:t>
                  </a:r>
                  <a:endParaRPr lang="en-US" sz="2800" i="1" dirty="0">
                    <a:solidFill>
                      <a:prstClr val="black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5730143" y="4343400"/>
                  <a:ext cx="3658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800" i="1" dirty="0" err="1">
                      <a:solidFill>
                        <a:prstClr val="black"/>
                      </a:solidFill>
                      <a:latin typeface="Times New Roman"/>
                      <a:cs typeface="Times New Roman"/>
                    </a:rPr>
                    <a:t>j</a:t>
                  </a:r>
                  <a:endParaRPr lang="en-US" sz="2800" i="1" dirty="0">
                    <a:solidFill>
                      <a:prstClr val="black"/>
                    </a:solidFill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8153400" y="4429780"/>
                  <a:ext cx="38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800" i="1" dirty="0" err="1" smtClean="0">
                      <a:solidFill>
                        <a:prstClr val="black"/>
                      </a:solidFill>
                      <a:latin typeface="Times New Roman"/>
                      <a:cs typeface="Times New Roman"/>
                    </a:rPr>
                    <a:t>k</a:t>
                  </a:r>
                  <a:endParaRPr lang="en-US" sz="2800" i="1" dirty="0">
                    <a:solidFill>
                      <a:prstClr val="black"/>
                    </a:solidFill>
                    <a:latin typeface="Times New Roman"/>
                    <a:cs typeface="Times New Roman"/>
                  </a:endParaRPr>
                </a:p>
              </p:txBody>
            </p:sp>
          </p:grp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2903537"/>
                  </p:ext>
                </p:extLst>
              </p:nvPr>
            </p:nvGraphicFramePr>
            <p:xfrm>
              <a:off x="3340100" y="4495800"/>
              <a:ext cx="1614488" cy="595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85" name="Equation" r:id="rId4" imgW="723900" imgH="266700" progId="Equation.3">
                      <p:embed/>
                    </p:oleObj>
                  </mc:Choice>
                  <mc:Fallback>
                    <p:oleObj name="Equation" r:id="rId4" imgW="723900" imgH="266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3340100" y="4495800"/>
                            <a:ext cx="1614488" cy="5953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284082"/>
                </p:ext>
              </p:extLst>
            </p:nvPr>
          </p:nvGraphicFramePr>
          <p:xfrm>
            <a:off x="2312988" y="5295900"/>
            <a:ext cx="341312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86" name="Equation" r:id="rId6" imgW="152400" imgH="215900" progId="Equation.3">
                    <p:embed/>
                  </p:oleObj>
                </mc:Choice>
                <mc:Fallback>
                  <p:oleObj name="Equation" r:id="rId6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12988" y="5295900"/>
                          <a:ext cx="341312" cy="481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2649969"/>
                </p:ext>
              </p:extLst>
            </p:nvPr>
          </p:nvGraphicFramePr>
          <p:xfrm>
            <a:off x="5624513" y="5295900"/>
            <a:ext cx="369887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87" name="Equation" r:id="rId8" imgW="165100" imgH="228600" progId="Equation.3">
                    <p:embed/>
                  </p:oleObj>
                </mc:Choice>
                <mc:Fallback>
                  <p:oleObj name="Equation" r:id="rId8" imgW="165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624513" y="5295900"/>
                          <a:ext cx="369887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7651247"/>
                </p:ext>
              </p:extLst>
            </p:nvPr>
          </p:nvGraphicFramePr>
          <p:xfrm>
            <a:off x="3733800" y="5280025"/>
            <a:ext cx="368300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88" name="Equation" r:id="rId10" imgW="165100" imgH="228600" progId="Equation.3">
                    <p:embed/>
                  </p:oleObj>
                </mc:Choice>
                <mc:Fallback>
                  <p:oleObj name="Equation" r:id="rId10" imgW="165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733800" y="5280025"/>
                          <a:ext cx="368300" cy="51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1524000" y="381000"/>
            <a:ext cx="7315200" cy="3352800"/>
            <a:chOff x="1524000" y="381000"/>
            <a:chExt cx="7315200" cy="3352800"/>
          </a:xfrm>
        </p:grpSpPr>
        <p:sp>
          <p:nvSpPr>
            <p:cNvPr id="68" name="Rounded Rectangle 67"/>
            <p:cNvSpPr/>
            <p:nvPr/>
          </p:nvSpPr>
          <p:spPr>
            <a:xfrm>
              <a:off x="1524000" y="2514600"/>
              <a:ext cx="1524000" cy="8382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24000" y="381000"/>
              <a:ext cx="7315200" cy="3352800"/>
              <a:chOff x="1524000" y="76200"/>
              <a:chExt cx="7315200" cy="3352800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2438400" y="19050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438400" y="15240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5638800" y="15240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646741" y="1143000"/>
                <a:ext cx="334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 smtClean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i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029200" y="1076980"/>
                <a:ext cx="365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j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696200" y="1066800"/>
                <a:ext cx="38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 err="1" smtClean="0">
                    <a:solidFill>
                      <a:prstClr val="black"/>
                    </a:solidFill>
                    <a:latin typeface="Times New Roman"/>
                    <a:cs typeface="Times New Roman"/>
                  </a:rPr>
                  <a:t>k</a:t>
                </a:r>
                <a:endParaRPr lang="en-US" sz="2800" i="1" dirty="0">
                  <a:solidFill>
                    <a:prstClr val="black"/>
                  </a:solidFill>
                  <a:latin typeface="Times New Roman"/>
                  <a:cs typeface="Times New Roman"/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590800" y="2057400"/>
                <a:ext cx="3810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402597"/>
                  </p:ext>
                </p:extLst>
              </p:nvPr>
            </p:nvGraphicFramePr>
            <p:xfrm>
              <a:off x="2590800" y="2309812"/>
              <a:ext cx="396345" cy="509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89" name="Equation" r:id="rId12" imgW="177800" imgH="228600" progId="Equation.3">
                      <p:embed/>
                    </p:oleObj>
                  </mc:Choice>
                  <mc:Fallback>
                    <p:oleObj name="Equation" r:id="rId12" imgW="1778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2590800" y="2309812"/>
                            <a:ext cx="396345" cy="509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" name="Group 4"/>
              <p:cNvGrpSpPr/>
              <p:nvPr/>
            </p:nvGrpSpPr>
            <p:grpSpPr>
              <a:xfrm>
                <a:off x="1981200" y="685800"/>
                <a:ext cx="762000" cy="805329"/>
                <a:chOff x="1981200" y="685800"/>
                <a:chExt cx="762000" cy="805329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81200" y="1491129"/>
                  <a:ext cx="762000" cy="0"/>
                </a:xfrm>
                <a:prstGeom prst="line">
                  <a:avLst/>
                </a:prstGeom>
                <a:ln w="76200" cmpd="sng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2590800" y="685800"/>
                  <a:ext cx="0" cy="76200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2133600" y="685800"/>
                  <a:ext cx="0" cy="7620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aphicFrame>
            <p:nvGraphicFramePr>
              <p:cNvPr id="64" name="Object 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1784756"/>
                  </p:ext>
                </p:extLst>
              </p:nvPr>
            </p:nvGraphicFramePr>
            <p:xfrm>
              <a:off x="5300663" y="152400"/>
              <a:ext cx="366712" cy="5667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90" name="Equation" r:id="rId14" imgW="165100" imgH="254000" progId="Equation.3">
                      <p:embed/>
                    </p:oleObj>
                  </mc:Choice>
                  <mc:Fallback>
                    <p:oleObj name="Equation" r:id="rId14" imgW="165100" imgH="2540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300663" y="152400"/>
                            <a:ext cx="366712" cy="5667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Object 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8784704"/>
                  </p:ext>
                </p:extLst>
              </p:nvPr>
            </p:nvGraphicFramePr>
            <p:xfrm>
              <a:off x="5832475" y="157162"/>
              <a:ext cx="339725" cy="566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91" name="Equation" r:id="rId16" imgW="152400" imgH="254000" progId="Equation.3">
                      <p:embed/>
                    </p:oleObj>
                  </mc:Choice>
                  <mc:Fallback>
                    <p:oleObj name="Equation" r:id="rId16" imgW="152400" imgH="2540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5832475" y="157162"/>
                            <a:ext cx="339725" cy="566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" name="Object 7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814926"/>
                  </p:ext>
                </p:extLst>
              </p:nvPr>
            </p:nvGraphicFramePr>
            <p:xfrm>
              <a:off x="6248400" y="2209800"/>
              <a:ext cx="452437" cy="5095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92" name="Equation" r:id="rId18" imgW="203200" imgH="228600" progId="Equation.3">
                      <p:embed/>
                    </p:oleObj>
                  </mc:Choice>
                  <mc:Fallback>
                    <p:oleObj name="Equation" r:id="rId18" imgW="203200" imgH="228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6248400" y="2209800"/>
                            <a:ext cx="452437" cy="5095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9" name="Straight Connector 78"/>
              <p:cNvCxnSpPr/>
              <p:nvPr/>
            </p:nvCxnSpPr>
            <p:spPr>
              <a:xfrm>
                <a:off x="7696200" y="2133600"/>
                <a:ext cx="0" cy="914400"/>
              </a:xfrm>
              <a:prstGeom prst="line">
                <a:avLst/>
              </a:prstGeom>
              <a:ln w="76200" cmpd="sng"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1536154" y="2140803"/>
                <a:ext cx="10546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b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ranch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flow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334000" y="685800"/>
                <a:ext cx="762000" cy="805329"/>
                <a:chOff x="1981200" y="685800"/>
                <a:chExt cx="762000" cy="805329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1981200" y="1491129"/>
                  <a:ext cx="762000" cy="0"/>
                </a:xfrm>
                <a:prstGeom prst="line">
                  <a:avLst/>
                </a:prstGeom>
                <a:ln w="76200" cmpd="sng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2590800" y="685800"/>
                  <a:ext cx="0" cy="76200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flipV="1">
                  <a:off x="2133600" y="685800"/>
                  <a:ext cx="0" cy="7620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6019800" y="1524000"/>
                <a:ext cx="2362200" cy="381002"/>
                <a:chOff x="2590800" y="1676400"/>
                <a:chExt cx="3200400" cy="381002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2590800" y="2057400"/>
                  <a:ext cx="3200400" cy="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2590800" y="1676400"/>
                  <a:ext cx="0" cy="38100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5791200" y="1676402"/>
                  <a:ext cx="0" cy="38099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8077200" y="685800"/>
                <a:ext cx="762000" cy="805329"/>
                <a:chOff x="1981200" y="685800"/>
                <a:chExt cx="762000" cy="805329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1981200" y="1491129"/>
                  <a:ext cx="762000" cy="0"/>
                </a:xfrm>
                <a:prstGeom prst="line">
                  <a:avLst/>
                </a:prstGeom>
                <a:ln w="76200" cmpd="sng"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2590800" y="685800"/>
                  <a:ext cx="0" cy="762000"/>
                </a:xfrm>
                <a:prstGeom prst="line">
                  <a:avLst/>
                </a:prstGeom>
                <a:ln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2133600" y="685800"/>
                  <a:ext cx="0" cy="762000"/>
                </a:xfrm>
                <a:prstGeom prst="line">
                  <a:avLst/>
                </a:prstGeom>
                <a:ln>
                  <a:headEnd type="triangl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5791200" y="3429000"/>
                <a:ext cx="25908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5791200" y="1524000"/>
                <a:ext cx="0" cy="19049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8382000" y="3124200"/>
                <a:ext cx="0" cy="30479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8077200" y="3124200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24000" y="76200"/>
                <a:ext cx="746760" cy="6096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62200" y="76200"/>
                <a:ext cx="752395" cy="609600"/>
              </a:xfrm>
              <a:prstGeom prst="rect">
                <a:avLst/>
              </a:prstGeom>
            </p:spPr>
          </p:pic>
          <p:cxnSp>
            <p:nvCxnSpPr>
              <p:cNvPr id="94" name="Straight Connector 93"/>
              <p:cNvCxnSpPr/>
              <p:nvPr/>
            </p:nvCxnSpPr>
            <p:spPr>
              <a:xfrm>
                <a:off x="6248400" y="2057400"/>
                <a:ext cx="4572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4038600" y="2362200"/>
            <a:ext cx="1546225" cy="1676400"/>
            <a:chOff x="4038600" y="2362200"/>
            <a:chExt cx="1546225" cy="1676400"/>
          </a:xfrm>
        </p:grpSpPr>
        <p:sp>
          <p:nvSpPr>
            <p:cNvPr id="11" name="Rounded Rectangle 10"/>
            <p:cNvSpPr/>
            <p:nvPr/>
          </p:nvSpPr>
          <p:spPr>
            <a:xfrm>
              <a:off x="4038600" y="2362200"/>
              <a:ext cx="1524000" cy="16764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114800" y="2362200"/>
              <a:ext cx="1470025" cy="1592997"/>
              <a:chOff x="4114800" y="2362200"/>
              <a:chExt cx="1470025" cy="1592997"/>
            </a:xfrm>
          </p:grpSpPr>
          <p:graphicFrame>
            <p:nvGraphicFramePr>
              <p:cNvPr id="63" name="Object 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0140193"/>
                  </p:ext>
                </p:extLst>
              </p:nvPr>
            </p:nvGraphicFramePr>
            <p:xfrm>
              <a:off x="4114800" y="2362200"/>
              <a:ext cx="1470025" cy="8207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93" name="Equation" r:id="rId22" imgW="660400" imgH="368300" progId="Equation.3">
                      <p:embed/>
                    </p:oleObj>
                  </mc:Choice>
                  <mc:Fallback>
                    <p:oleObj name="Equation" r:id="rId22" imgW="660400" imgH="368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4114800" y="2362200"/>
                            <a:ext cx="1470025" cy="82073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" name="TextBox 65"/>
              <p:cNvSpPr txBox="1"/>
              <p:nvPr/>
            </p:nvSpPr>
            <p:spPr>
              <a:xfrm>
                <a:off x="4267200" y="3124200"/>
                <a:ext cx="126939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b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us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 smtClean="0">
                    <a:solidFill>
                      <a:prstClr val="black"/>
                    </a:solidFill>
                    <a:latin typeface="Calibri"/>
                  </a:rPr>
                  <a:t>injection</a:t>
                </a: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5486400" y="5867400"/>
            <a:ext cx="1524000" cy="820738"/>
            <a:chOff x="4038600" y="3217862"/>
            <a:chExt cx="1524000" cy="820738"/>
          </a:xfrm>
        </p:grpSpPr>
        <p:sp>
          <p:nvSpPr>
            <p:cNvPr id="70" name="Rounded Rectangle 69"/>
            <p:cNvSpPr/>
            <p:nvPr/>
          </p:nvSpPr>
          <p:spPr>
            <a:xfrm>
              <a:off x="4038600" y="3276600"/>
              <a:ext cx="1524000" cy="7620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92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6602365"/>
                </p:ext>
              </p:extLst>
            </p:nvPr>
          </p:nvGraphicFramePr>
          <p:xfrm>
            <a:off x="4141788" y="3217862"/>
            <a:ext cx="1414462" cy="820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94" name="Equation" r:id="rId24" imgW="635000" imgH="368300" progId="Equation.3">
                    <p:embed/>
                  </p:oleObj>
                </mc:Choice>
                <mc:Fallback>
                  <p:oleObj name="Equation" r:id="rId24" imgW="6350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4141788" y="3217862"/>
                          <a:ext cx="1414462" cy="820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88309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038"/>
            <a:ext cx="4038600" cy="944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Models: Kirchhoff’s law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43000" y="1676400"/>
            <a:ext cx="2209800" cy="1066800"/>
            <a:chOff x="3733800" y="2209800"/>
            <a:chExt cx="2209800" cy="1066800"/>
          </a:xfrm>
        </p:grpSpPr>
        <p:sp>
          <p:nvSpPr>
            <p:cNvPr id="11" name="Rounded Rectangle 10"/>
            <p:cNvSpPr/>
            <p:nvPr/>
          </p:nvSpPr>
          <p:spPr>
            <a:xfrm>
              <a:off x="3733800" y="2209800"/>
              <a:ext cx="2209800" cy="1066800"/>
            </a:xfrm>
            <a:prstGeom prst="round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63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6347838"/>
                </p:ext>
              </p:extLst>
            </p:nvPr>
          </p:nvGraphicFramePr>
          <p:xfrm>
            <a:off x="3762375" y="2335213"/>
            <a:ext cx="2176463" cy="876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2" name="Equation" r:id="rId4" imgW="977900" imgH="393700" progId="Equation.3">
                    <p:embed/>
                  </p:oleObj>
                </mc:Choice>
                <mc:Fallback>
                  <p:oleObj name="Equation" r:id="rId4" imgW="9779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62375" y="2335213"/>
                          <a:ext cx="2176463" cy="876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Rounded Rectangle 68"/>
          <p:cNvSpPr/>
          <p:nvPr/>
        </p:nvSpPr>
        <p:spPr>
          <a:xfrm>
            <a:off x="2133600" y="3657600"/>
            <a:ext cx="1524000" cy="8382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687646"/>
              </p:ext>
            </p:extLst>
          </p:nvPr>
        </p:nvGraphicFramePr>
        <p:xfrm>
          <a:off x="2209800" y="3778250"/>
          <a:ext cx="12477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3" name="Equation" r:id="rId6" imgW="558800" imgH="254000" progId="Equation.3">
                  <p:embed/>
                </p:oleObj>
              </mc:Choice>
              <mc:Fallback>
                <p:oleObj name="Equation" r:id="rId6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3778250"/>
                        <a:ext cx="12477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9200" y="2819400"/>
            <a:ext cx="6846888" cy="2057400"/>
            <a:chOff x="1447800" y="2514600"/>
            <a:chExt cx="6161088" cy="2057400"/>
          </a:xfrm>
        </p:grpSpPr>
        <p:grpSp>
          <p:nvGrpSpPr>
            <p:cNvPr id="3" name="Group 2"/>
            <p:cNvGrpSpPr/>
            <p:nvPr/>
          </p:nvGrpSpPr>
          <p:grpSpPr>
            <a:xfrm>
              <a:off x="1553659" y="3124200"/>
              <a:ext cx="6019800" cy="1447800"/>
              <a:chOff x="1553659" y="3124200"/>
              <a:chExt cx="6019800" cy="1447800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1748781" y="3276600"/>
                <a:ext cx="562955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1553659" y="31242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906459" y="31242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344859" y="31242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344859" y="4343400"/>
                <a:ext cx="228600" cy="2286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8" name="Straight Connector 87"/>
              <p:cNvCxnSpPr/>
              <p:nvPr/>
            </p:nvCxnSpPr>
            <p:spPr>
              <a:xfrm>
                <a:off x="7421059" y="3505200"/>
                <a:ext cx="0" cy="914400"/>
              </a:xfrm>
              <a:prstGeom prst="line">
                <a:avLst/>
              </a:prstGeom>
              <a:ln w="76200" cmpd="sng"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5" idx="5"/>
                <a:endCxn id="87" idx="2"/>
              </p:cNvCxnSpPr>
              <p:nvPr/>
            </p:nvCxnSpPr>
            <p:spPr>
              <a:xfrm>
                <a:off x="5101581" y="3319322"/>
                <a:ext cx="2243278" cy="1138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5363271"/>
                </p:ext>
              </p:extLst>
            </p:nvPr>
          </p:nvGraphicFramePr>
          <p:xfrm>
            <a:off x="1447800" y="2514600"/>
            <a:ext cx="341312" cy="481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4" name="Equation" r:id="rId8" imgW="152400" imgH="215900" progId="Equation.3">
                    <p:embed/>
                  </p:oleObj>
                </mc:Choice>
                <mc:Fallback>
                  <p:oleObj name="Equation" r:id="rId8" imgW="1524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447800" y="2514600"/>
                          <a:ext cx="341312" cy="4810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4697053"/>
                </p:ext>
              </p:extLst>
            </p:nvPr>
          </p:nvGraphicFramePr>
          <p:xfrm>
            <a:off x="4876800" y="2514600"/>
            <a:ext cx="369887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5" name="Equation" r:id="rId10" imgW="165100" imgH="228600" progId="Equation.3">
                    <p:embed/>
                  </p:oleObj>
                </mc:Choice>
                <mc:Fallback>
                  <p:oleObj name="Equation" r:id="rId10" imgW="165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876800" y="2514600"/>
                          <a:ext cx="369887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Object 9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0152784"/>
                </p:ext>
              </p:extLst>
            </p:nvPr>
          </p:nvGraphicFramePr>
          <p:xfrm>
            <a:off x="7239000" y="2528888"/>
            <a:ext cx="369888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6" name="Equation" r:id="rId12" imgW="165100" imgH="215900" progId="Equation.3">
                    <p:embed/>
                  </p:oleObj>
                </mc:Choice>
                <mc:Fallback>
                  <p:oleObj name="Equation" r:id="rId12" imgW="165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239000" y="2528888"/>
                          <a:ext cx="369888" cy="4810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500593"/>
              </p:ext>
            </p:extLst>
          </p:nvPr>
        </p:nvGraphicFramePr>
        <p:xfrm>
          <a:off x="2209800" y="4765675"/>
          <a:ext cx="235108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7" name="Equation" r:id="rId14" imgW="1054100" imgH="495300" progId="Equation.3">
                  <p:embed/>
                </p:oleObj>
              </mc:Choice>
              <mc:Fallback>
                <p:oleObj name="Equation" r:id="rId14" imgW="1054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9800" y="4765675"/>
                        <a:ext cx="2351088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267200" y="1676400"/>
            <a:ext cx="2057400" cy="904578"/>
            <a:chOff x="5105400" y="2510135"/>
            <a:chExt cx="2057400" cy="904578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7444968"/>
                </p:ext>
              </p:extLst>
            </p:nvPr>
          </p:nvGraphicFramePr>
          <p:xfrm>
            <a:off x="5448300" y="3048000"/>
            <a:ext cx="9921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08" name="Equation" r:id="rId16" imgW="444500" imgH="165100" progId="Equation.3">
                    <p:embed/>
                  </p:oleObj>
                </mc:Choice>
                <mc:Fallback>
                  <p:oleObj name="Equation" r:id="rId16" imgW="4445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448300" y="3048000"/>
                          <a:ext cx="992188" cy="3667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5105400" y="2510135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l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inear relation: </a:t>
              </a:r>
              <a:endParaRPr lang="en-US" sz="2400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32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Outline: OPF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382000" cy="4724399"/>
          </a:xfrm>
        </p:spPr>
        <p:txBody>
          <a:bodyPr/>
          <a:lstStyle/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 smtClean="0"/>
              <a:t>SDP relaxation</a:t>
            </a:r>
            <a:endParaRPr lang="en-US" dirty="0"/>
          </a:p>
          <a:p>
            <a:pPr lvl="1"/>
            <a:r>
              <a:rPr lang="en-US" dirty="0" smtClean="0"/>
              <a:t>Bus injection model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Conic relaxation</a:t>
            </a:r>
          </a:p>
          <a:p>
            <a:pPr lvl="1"/>
            <a:r>
              <a:rPr lang="en-US" dirty="0" smtClean="0"/>
              <a:t>Branch flow model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Application</a:t>
            </a: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267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8600" y="3186346"/>
            <a:ext cx="112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Transcos</a:t>
            </a:r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3795946"/>
            <a:ext cx="1676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Transmission: 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enerator</a:t>
            </a:r>
            <a:r>
              <a:rPr lang="en-US" dirty="0" smtClean="0">
                <a:solidFill>
                  <a:srgbClr val="000000"/>
                </a:solidFill>
              </a:rPr>
              <a:t> to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8945"/>
            <a:ext cx="9144000" cy="504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057400" y="3338746"/>
            <a:ext cx="12362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substation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2800" y="1662346"/>
            <a:ext cx="11721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generator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800" y="1128946"/>
            <a:ext cx="11721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generator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95800" y="1826414"/>
            <a:ext cx="1479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transmission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4253146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distribution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6135469"/>
            <a:ext cx="8033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Transmission:   </a:t>
            </a:r>
            <a:r>
              <a:rPr lang="en-US" dirty="0" smtClean="0">
                <a:solidFill>
                  <a:srgbClr val="000000"/>
                </a:solidFill>
              </a:rPr>
              <a:t>from generator to substation, long distance, high voltage</a:t>
            </a:r>
          </a:p>
          <a:p>
            <a:r>
              <a:rPr lang="en-US" b="1" dirty="0" smtClean="0">
                <a:solidFill>
                  <a:srgbClr val="000000"/>
                </a:solidFill>
              </a:rPr>
              <a:t>Distribution:</a:t>
            </a:r>
            <a:r>
              <a:rPr lang="en-US" dirty="0" smtClean="0">
                <a:solidFill>
                  <a:srgbClr val="000000"/>
                </a:solidFill>
              </a:rPr>
              <a:t>      from substation to customer, shorter distance, lower voltage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Where does electricity come from</a:t>
            </a:r>
          </a:p>
        </p:txBody>
      </p:sp>
    </p:spTree>
    <p:extLst>
      <p:ext uri="{BB962C8B-B14F-4D97-AF65-F5344CB8AC3E}">
        <p14:creationId xmlns:p14="http://schemas.microsoft.com/office/powerpoint/2010/main" val="2329212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injection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1329572"/>
          </a:xfrm>
        </p:spPr>
        <p:txBody>
          <a:bodyPr/>
          <a:lstStyle/>
          <a:p>
            <a:pPr marL="0" indent="0">
              <a:spcAft>
                <a:spcPts val="9600"/>
              </a:spcAft>
              <a:buNone/>
            </a:pPr>
            <a:r>
              <a:rPr lang="en-US" dirty="0" smtClean="0"/>
              <a:t>Nodes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j</a:t>
            </a:r>
            <a:r>
              <a:rPr lang="en-US" dirty="0" smtClean="0"/>
              <a:t> are linked with an admittance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05000"/>
            <a:ext cx="40386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08" y="2812142"/>
            <a:ext cx="7810500" cy="24765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35608" y="5590004"/>
            <a:ext cx="7038467" cy="730968"/>
            <a:chOff x="1435608" y="5590004"/>
            <a:chExt cx="7038467" cy="730968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1975" y="5707063"/>
              <a:ext cx="2832100" cy="3429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35608" y="5590004"/>
              <a:ext cx="4206367" cy="730968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365760" indent="-283464">
                <a:spcBef>
                  <a:spcPts val="600"/>
                </a:spcBef>
                <a:spcAft>
                  <a:spcPts val="9600"/>
                </a:spcAft>
                <a:buClr>
                  <a:schemeClr val="accent1"/>
                </a:buClr>
                <a:buSzPct val="80000"/>
                <a:buFont typeface="Wingdings 2"/>
                <a:buChar char=""/>
              </a:pPr>
              <a:r>
                <a:rPr lang="en-US" sz="3200" dirty="0"/>
                <a:t>Kirchhoff's Law</a:t>
              </a:r>
              <a:r>
                <a:rPr lang="en-US" sz="3200" dirty="0" smtClean="0"/>
                <a:t>: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916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Classical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091215"/>
              </p:ext>
            </p:extLst>
          </p:nvPr>
        </p:nvGraphicFramePr>
        <p:xfrm>
          <a:off x="914400" y="1219200"/>
          <a:ext cx="5118100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17" name="Equation" r:id="rId4" imgW="2336800" imgH="1689100" progId="Equation.3">
                  <p:embed/>
                </p:oleObj>
              </mc:Choice>
              <mc:Fallback>
                <p:oleObj name="Equation" r:id="rId4" imgW="2336800" imgH="168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5118100" cy="406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57800" y="1352490"/>
            <a:ext cx="1995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Generation </a:t>
            </a:r>
            <a:r>
              <a:rPr lang="en-US" sz="2000" dirty="0">
                <a:solidFill>
                  <a:srgbClr val="0000FF"/>
                </a:solidFill>
              </a:rPr>
              <a:t>cost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495800" y="1581090"/>
            <a:ext cx="685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304258" y="3048000"/>
            <a:ext cx="3534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Generation power constraints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3657600"/>
            <a:ext cx="3633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Voltage magnitude constraints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4171890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Kirchhoff law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4781490"/>
            <a:ext cx="1881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Power balance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993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Classical OPF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737777"/>
              </p:ext>
            </p:extLst>
          </p:nvPr>
        </p:nvGraphicFramePr>
        <p:xfrm>
          <a:off x="228600" y="1676400"/>
          <a:ext cx="2170113" cy="403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73" name="Equation" r:id="rId4" imgW="990600" imgH="1676400" progId="Equation.3">
                  <p:embed/>
                </p:oleObj>
              </mc:Choice>
              <mc:Fallback>
                <p:oleObj name="Equation" r:id="rId4" imgW="990600" imgH="167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76400"/>
                        <a:ext cx="2170113" cy="403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" y="990600"/>
            <a:ext cx="2028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terms of </a:t>
            </a:r>
            <a:r>
              <a:rPr lang="en-US" sz="2800" i="1" dirty="0" smtClean="0">
                <a:latin typeface="Times New Roman"/>
                <a:cs typeface="Times New Roman"/>
              </a:rPr>
              <a:t>V</a:t>
            </a:r>
            <a:r>
              <a:rPr lang="en-US" sz="2400" dirty="0" smtClean="0"/>
              <a:t>:  </a:t>
            </a:r>
            <a:endParaRPr lang="en-US" sz="2400" dirty="0"/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2592821"/>
              </p:ext>
            </p:extLst>
          </p:nvPr>
        </p:nvGraphicFramePr>
        <p:xfrm>
          <a:off x="3402012" y="1600200"/>
          <a:ext cx="5589588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74" name="Equation" r:id="rId6" imgW="2552700" imgH="1676400" progId="Equation.3">
                  <p:embed/>
                </p:oleObj>
              </mc:Choice>
              <mc:Fallback>
                <p:oleObj name="Equation" r:id="rId6" imgW="2552700" imgH="1676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2" y="1600200"/>
                        <a:ext cx="5589588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5200" y="5675293"/>
            <a:ext cx="5012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FF"/>
                </a:solidFill>
              </a:rPr>
              <a:t>Key observation </a:t>
            </a:r>
            <a:r>
              <a:rPr lang="en-US" sz="2400" dirty="0" smtClean="0">
                <a:solidFill>
                  <a:srgbClr val="0000FF"/>
                </a:solidFill>
              </a:rPr>
              <a:t>[</a:t>
            </a:r>
            <a:r>
              <a:rPr lang="en-US" sz="2400" dirty="0" err="1" smtClean="0">
                <a:solidFill>
                  <a:srgbClr val="0000FF"/>
                </a:solidFill>
              </a:rPr>
              <a:t>Bai</a:t>
            </a:r>
            <a:r>
              <a:rPr lang="en-US" sz="2400" dirty="0" smtClean="0">
                <a:solidFill>
                  <a:srgbClr val="0000FF"/>
                </a:solidFill>
              </a:rPr>
              <a:t> et al 2008]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FF"/>
                </a:solidFill>
              </a:rPr>
              <a:t>OPF = rank constrained SDP</a:t>
            </a:r>
            <a:endParaRPr lang="en-US" sz="2800" kern="1200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6200" y="1752600"/>
            <a:ext cx="2362200" cy="39624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3717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006356"/>
              </p:ext>
            </p:extLst>
          </p:nvPr>
        </p:nvGraphicFramePr>
        <p:xfrm>
          <a:off x="914400" y="1433513"/>
          <a:ext cx="5338763" cy="443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90" name="Equation" r:id="rId4" imgW="2438400" imgH="1841500" progId="Equation.3">
                  <p:embed/>
                </p:oleObj>
              </mc:Choice>
              <mc:Fallback>
                <p:oleObj name="Equation" r:id="rId4" imgW="2438400" imgH="1841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33513"/>
                        <a:ext cx="5338763" cy="443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Classical OPF</a:t>
            </a:r>
            <a:endParaRPr lang="en-US" sz="36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048000" y="4953000"/>
            <a:ext cx="3910395" cy="1132820"/>
            <a:chOff x="3048000" y="4953000"/>
            <a:chExt cx="3910395" cy="1132820"/>
          </a:xfrm>
        </p:grpSpPr>
        <p:sp>
          <p:nvSpPr>
            <p:cNvPr id="3" name="TextBox 2"/>
            <p:cNvSpPr txBox="1"/>
            <p:nvPr/>
          </p:nvSpPr>
          <p:spPr>
            <a:xfrm>
              <a:off x="3048000" y="5562600"/>
              <a:ext cx="3910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c</a:t>
              </a:r>
              <a:r>
                <a:rPr lang="en-US" sz="2800" dirty="0" smtClean="0">
                  <a:solidFill>
                    <a:srgbClr val="0000FF"/>
                  </a:solidFill>
                </a:rPr>
                <a:t>onvex relaxation: SDP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 flipV="1"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>
              <a:off x="3124200" y="4953000"/>
              <a:ext cx="1828800" cy="381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92606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Semi-definite relaxation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0574" y="1371600"/>
            <a:ext cx="269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Non-convex QCQP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2465" y="2496457"/>
            <a:ext cx="2975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Rank-constrained SDP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5616" y="3593121"/>
            <a:ext cx="569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Relax the rank constraint and solve the SDP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6964" y="4622232"/>
            <a:ext cx="686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Does the optimal solution satisfy the rank-constraint?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 rot="5400000">
            <a:off x="4158491" y="2164861"/>
            <a:ext cx="663192" cy="1588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  <a:endCxn id="12" idx="0"/>
          </p:cNvCxnSpPr>
          <p:nvPr/>
        </p:nvCxnSpPr>
        <p:spPr>
          <a:xfrm rot="16200000" flipH="1">
            <a:off x="4172985" y="3275224"/>
            <a:ext cx="634999" cy="794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 rot="16200000" flipH="1">
            <a:off x="4207158" y="4338508"/>
            <a:ext cx="567446" cy="1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45616" y="5834743"/>
            <a:ext cx="190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We are done!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39600" y="5834743"/>
            <a:ext cx="2480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Solution may not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b</a:t>
            </a:r>
            <a:r>
              <a:rPr lang="en-US" sz="2400" dirty="0" smtClean="0">
                <a:solidFill>
                  <a:srgbClr val="000000"/>
                </a:solidFill>
              </a:rPr>
              <a:t>e meaningful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35" name="Straight Arrow Connector 34"/>
          <p:cNvCxnSpPr>
            <a:stCxn id="13" idx="2"/>
            <a:endCxn id="32" idx="0"/>
          </p:cNvCxnSpPr>
          <p:nvPr/>
        </p:nvCxnSpPr>
        <p:spPr>
          <a:xfrm rot="5400000">
            <a:off x="3168347" y="4512208"/>
            <a:ext cx="750846" cy="1894224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>
            <a:off x="4490882" y="5083897"/>
            <a:ext cx="2588801" cy="750846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13652" y="5339378"/>
            <a:ext cx="522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yes</a:t>
            </a:r>
            <a:endParaRPr lang="en-US" sz="2000" i="1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88386" y="5339378"/>
            <a:ext cx="463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no</a:t>
            </a:r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2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5410200" y="2895600"/>
            <a:ext cx="1066800" cy="21336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002520"/>
              </p:ext>
            </p:extLst>
          </p:nvPr>
        </p:nvGraphicFramePr>
        <p:xfrm>
          <a:off x="692150" y="1403350"/>
          <a:ext cx="5783263" cy="449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99" name="Equation" r:id="rId4" imgW="2641600" imgH="1866900" progId="Equation.3">
                  <p:embed/>
                </p:oleObj>
              </mc:Choice>
              <mc:Fallback>
                <p:oleObj name="Equation" r:id="rId4" imgW="2641600" imgH="1866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403350"/>
                        <a:ext cx="5783263" cy="449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SDP relaxation of OPF</a:t>
            </a:r>
            <a:endParaRPr lang="en-US" sz="3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05600" y="3483114"/>
            <a:ext cx="1339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Lagrange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multipliers</a:t>
            </a:r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3400" y="5638800"/>
            <a:ext cx="6934200" cy="1066800"/>
            <a:chOff x="533400" y="5638800"/>
            <a:chExt cx="6934200" cy="10668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33400" y="5638800"/>
              <a:ext cx="6934200" cy="106680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64538499"/>
                </p:ext>
              </p:extLst>
            </p:nvPr>
          </p:nvGraphicFramePr>
          <p:xfrm>
            <a:off x="685800" y="5819775"/>
            <a:ext cx="6562725" cy="885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00" name="Equation" r:id="rId6" imgW="2997200" imgH="368300" progId="Equation.3">
                    <p:embed/>
                  </p:oleObj>
                </mc:Choice>
                <mc:Fallback>
                  <p:oleObj name="Equation" r:id="rId6" imgW="29972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819775"/>
                          <a:ext cx="6562725" cy="885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799247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Sufficient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8077200" cy="4419599"/>
          </a:xfrm>
        </p:spPr>
        <p:txBody>
          <a:bodyPr/>
          <a:lstStyle/>
          <a:p>
            <a:pPr>
              <a:buNone/>
            </a:pPr>
            <a:r>
              <a:rPr lang="en-US" b="1" u="sng" dirty="0" smtClean="0"/>
              <a:t>Theorem</a:t>
            </a:r>
            <a:endParaRPr lang="en-US" dirty="0" smtClean="0"/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dirty="0" smtClean="0"/>
              <a:t>If        has rank </a:t>
            </a:r>
            <a:r>
              <a:rPr lang="en-US" sz="3200" i="1" dirty="0" smtClean="0">
                <a:latin typeface="Times New Roman"/>
                <a:cs typeface="Times New Roman"/>
              </a:rPr>
              <a:t>n-1</a:t>
            </a:r>
            <a:r>
              <a:rPr lang="en-US" dirty="0"/>
              <a:t> </a:t>
            </a:r>
            <a:r>
              <a:rPr lang="en-US" dirty="0" smtClean="0"/>
              <a:t> then</a:t>
            </a:r>
          </a:p>
          <a:p>
            <a:r>
              <a:rPr lang="en-US" dirty="0" smtClean="0"/>
              <a:t>       has rank 1, SDP relaxation is exact</a:t>
            </a:r>
          </a:p>
          <a:p>
            <a:r>
              <a:rPr lang="en-US" dirty="0" smtClean="0"/>
              <a:t>Duality gap is zero</a:t>
            </a:r>
          </a:p>
          <a:p>
            <a:r>
              <a:rPr lang="en-US" dirty="0" smtClean="0"/>
              <a:t>A globally optimal        can be recovered</a:t>
            </a:r>
          </a:p>
        </p:txBody>
      </p:sp>
      <p:graphicFrame>
        <p:nvGraphicFramePr>
          <p:cNvPr id="5253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379583"/>
              </p:ext>
            </p:extLst>
          </p:nvPr>
        </p:nvGraphicFramePr>
        <p:xfrm>
          <a:off x="1295400" y="1951038"/>
          <a:ext cx="733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2" name="Equation" r:id="rId3" imgW="266400" imgH="190440" progId="Equation.3">
                  <p:embed/>
                </p:oleObj>
              </mc:Choice>
              <mc:Fallback>
                <p:oleObj name="Equation" r:id="rId3" imgW="26640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51038"/>
                        <a:ext cx="7334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634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801873"/>
              </p:ext>
            </p:extLst>
          </p:nvPr>
        </p:nvGraphicFramePr>
        <p:xfrm>
          <a:off x="1371600" y="2514600"/>
          <a:ext cx="838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3" name="Equation" r:id="rId5" imgW="304800" imgH="203200" progId="Equation.3">
                  <p:embed/>
                </p:oleObj>
              </mc:Choice>
              <mc:Fallback>
                <p:oleObj name="Equation" r:id="rId5" imgW="3048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514600"/>
                        <a:ext cx="838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4400" y="4572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All IEEE test systems (essentially) satisfy the condition!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593951"/>
              </p:ext>
            </p:extLst>
          </p:nvPr>
        </p:nvGraphicFramePr>
        <p:xfrm>
          <a:off x="4724400" y="3581400"/>
          <a:ext cx="768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4" name="Equation" r:id="rId7" imgW="279400" imgH="203200" progId="Equation.3">
                  <p:embed/>
                </p:oleObj>
              </mc:Choice>
              <mc:Fallback>
                <p:oleObj name="Equation" r:id="rId7" imgW="2794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581400"/>
                        <a:ext cx="768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" y="617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J. </a:t>
            </a:r>
            <a:r>
              <a:rPr lang="en-US" dirty="0" err="1" smtClean="0">
                <a:solidFill>
                  <a:srgbClr val="0000FF"/>
                </a:solidFill>
              </a:rPr>
              <a:t>Lavaei</a:t>
            </a:r>
            <a:r>
              <a:rPr lang="en-US" dirty="0" smtClean="0">
                <a:solidFill>
                  <a:srgbClr val="0000FF"/>
                </a:solidFill>
              </a:rPr>
              <a:t> and S. H. Low: Zero duality gap in optimal power flow problem.  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2010, TPS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2011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62000" y="61722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100253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8077200" cy="5562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Suppose </a:t>
            </a:r>
          </a:p>
          <a:p>
            <a:r>
              <a:rPr lang="en-US" dirty="0" smtClean="0"/>
              <a:t>tree (radial) network </a:t>
            </a:r>
          </a:p>
          <a:p>
            <a:r>
              <a:rPr lang="en-US" dirty="0" smtClean="0"/>
              <a:t>no lower bounds on power injections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b="1" u="sng" dirty="0" smtClean="0"/>
              <a:t>Theorem</a:t>
            </a:r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dirty="0" smtClean="0"/>
              <a:t>      always has </a:t>
            </a:r>
            <a:r>
              <a:rPr lang="en-US" dirty="0"/>
              <a:t>rank </a:t>
            </a:r>
            <a:r>
              <a:rPr lang="en-US" sz="3200" i="1" dirty="0">
                <a:latin typeface="Times New Roman"/>
                <a:cs typeface="Times New Roman"/>
              </a:rPr>
              <a:t>n-</a:t>
            </a:r>
            <a:r>
              <a:rPr lang="en-US" sz="3200" i="1" dirty="0" smtClean="0">
                <a:latin typeface="Times New Roman"/>
                <a:cs typeface="Times New Roman"/>
              </a:rPr>
              <a:t>1</a:t>
            </a:r>
            <a:endParaRPr lang="en-US" dirty="0"/>
          </a:p>
          <a:p>
            <a:r>
              <a:rPr lang="en-US" dirty="0" smtClean="0"/>
              <a:t>       always has rank 1 (exact relaxation)</a:t>
            </a:r>
          </a:p>
          <a:p>
            <a:r>
              <a:rPr lang="en-US" dirty="0" smtClean="0"/>
              <a:t>OPF always has zero duality gap</a:t>
            </a:r>
          </a:p>
          <a:p>
            <a:r>
              <a:rPr lang="en-US" dirty="0" smtClean="0"/>
              <a:t>Globally optimal        solvable efficiently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282397"/>
              </p:ext>
            </p:extLst>
          </p:nvPr>
        </p:nvGraphicFramePr>
        <p:xfrm>
          <a:off x="1371600" y="4198937"/>
          <a:ext cx="838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36" name="Equation" r:id="rId3" imgW="304800" imgH="203200" progId="Equation.3">
                  <p:embed/>
                </p:oleObj>
              </mc:Choice>
              <mc:Fallback>
                <p:oleObj name="Equation" r:id="rId3" imgW="3048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8937"/>
                        <a:ext cx="838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31036"/>
              </p:ext>
            </p:extLst>
          </p:nvPr>
        </p:nvGraphicFramePr>
        <p:xfrm>
          <a:off x="838200" y="3627438"/>
          <a:ext cx="733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37" name="Equation" r:id="rId5" imgW="266400" imgH="190440" progId="Equation.3">
                  <p:embed/>
                </p:oleObj>
              </mc:Choice>
              <mc:Fallback>
                <p:oleObj name="Equation" r:id="rId5" imgW="26640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27438"/>
                        <a:ext cx="7334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425867"/>
              </p:ext>
            </p:extLst>
          </p:nvPr>
        </p:nvGraphicFramePr>
        <p:xfrm>
          <a:off x="4413250" y="5189537"/>
          <a:ext cx="768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38" name="Equation" r:id="rId7" imgW="279400" imgH="203200" progId="Equation.3">
                  <p:embed/>
                </p:oleObj>
              </mc:Choice>
              <mc:Fallback>
                <p:oleObj name="Equation" r:id="rId7" imgW="2794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5189537"/>
                        <a:ext cx="768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" y="617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S. Bose, D. </a:t>
            </a:r>
            <a:r>
              <a:rPr lang="en-US" dirty="0" err="1" smtClean="0">
                <a:solidFill>
                  <a:srgbClr val="0000FF"/>
                </a:solidFill>
              </a:rPr>
              <a:t>Gayme</a:t>
            </a:r>
            <a:r>
              <a:rPr lang="en-US" dirty="0" smtClean="0">
                <a:solidFill>
                  <a:srgbClr val="0000FF"/>
                </a:solidFill>
              </a:rPr>
              <a:t>, S. H. Low and M.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, OPF over tree networks.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62000" y="61722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64498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8077200" cy="55626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Suppose </a:t>
            </a:r>
          </a:p>
          <a:p>
            <a:r>
              <a:rPr lang="en-US" dirty="0" smtClean="0"/>
              <a:t>tree (radial) network </a:t>
            </a:r>
          </a:p>
          <a:p>
            <a:r>
              <a:rPr lang="en-US" dirty="0" smtClean="0"/>
              <a:t>no lower bounds on power injections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b="1" u="sng" dirty="0" smtClean="0"/>
              <a:t>Theorem</a:t>
            </a:r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dirty="0" smtClean="0"/>
              <a:t>      always has </a:t>
            </a:r>
            <a:r>
              <a:rPr lang="en-US" dirty="0"/>
              <a:t>rank </a:t>
            </a:r>
            <a:r>
              <a:rPr lang="en-US" sz="3200" i="1" dirty="0">
                <a:latin typeface="Times New Roman"/>
                <a:cs typeface="Times New Roman"/>
              </a:rPr>
              <a:t>n-</a:t>
            </a:r>
            <a:r>
              <a:rPr lang="en-US" sz="3200" i="1" dirty="0" smtClean="0">
                <a:latin typeface="Times New Roman"/>
                <a:cs typeface="Times New Roman"/>
              </a:rPr>
              <a:t>1</a:t>
            </a:r>
            <a:endParaRPr lang="en-US" dirty="0"/>
          </a:p>
          <a:p>
            <a:r>
              <a:rPr lang="en-US" dirty="0" smtClean="0"/>
              <a:t>       always has rank 1 (exact relaxation)</a:t>
            </a:r>
          </a:p>
          <a:p>
            <a:r>
              <a:rPr lang="en-US" dirty="0" smtClean="0"/>
              <a:t>OPF always has zero duality gap</a:t>
            </a:r>
          </a:p>
          <a:p>
            <a:r>
              <a:rPr lang="en-US" dirty="0" smtClean="0"/>
              <a:t>Globally optimal        solvable efficiently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592525"/>
              </p:ext>
            </p:extLst>
          </p:nvPr>
        </p:nvGraphicFramePr>
        <p:xfrm>
          <a:off x="1371600" y="4191000"/>
          <a:ext cx="838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63" name="Equation" r:id="rId3" imgW="304800" imgH="203200" progId="Equation.3">
                  <p:embed/>
                </p:oleObj>
              </mc:Choice>
              <mc:Fallback>
                <p:oleObj name="Equation" r:id="rId3" imgW="3048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91000"/>
                        <a:ext cx="838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492277"/>
              </p:ext>
            </p:extLst>
          </p:nvPr>
        </p:nvGraphicFramePr>
        <p:xfrm>
          <a:off x="838200" y="3627438"/>
          <a:ext cx="733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64" name="Equation" r:id="rId5" imgW="266400" imgH="190440" progId="Equation.3">
                  <p:embed/>
                </p:oleObj>
              </mc:Choice>
              <mc:Fallback>
                <p:oleObj name="Equation" r:id="rId5" imgW="26640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27438"/>
                        <a:ext cx="7334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870615"/>
              </p:ext>
            </p:extLst>
          </p:nvPr>
        </p:nvGraphicFramePr>
        <p:xfrm>
          <a:off x="4413250" y="5181600"/>
          <a:ext cx="768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165" name="Equation" r:id="rId7" imgW="279400" imgH="203200" progId="Equation.3">
                  <p:embed/>
                </p:oleObj>
              </mc:Choice>
              <mc:Fallback>
                <p:oleObj name="Equation" r:id="rId7" imgW="2794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5181600"/>
                        <a:ext cx="768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0" y="617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Also: B. Zhang and D. </a:t>
            </a:r>
            <a:r>
              <a:rPr lang="en-US" dirty="0" err="1" smtClean="0">
                <a:solidFill>
                  <a:srgbClr val="0000FF"/>
                </a:solidFill>
              </a:rPr>
              <a:t>Tse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    S. </a:t>
            </a:r>
            <a:r>
              <a:rPr lang="en-US" dirty="0" err="1" smtClean="0">
                <a:solidFill>
                  <a:srgbClr val="0000FF"/>
                </a:solidFill>
              </a:rPr>
              <a:t>Sojoudi</a:t>
            </a:r>
            <a:r>
              <a:rPr lang="en-US" dirty="0" smtClean="0">
                <a:solidFill>
                  <a:srgbClr val="0000FF"/>
                </a:solidFill>
              </a:rPr>
              <a:t> and J. </a:t>
            </a:r>
            <a:r>
              <a:rPr lang="en-US" dirty="0" err="1" smtClean="0">
                <a:solidFill>
                  <a:srgbClr val="0000FF"/>
                </a:solidFill>
              </a:rPr>
              <a:t>Lavaei</a:t>
            </a:r>
            <a:r>
              <a:rPr lang="en-US" dirty="0" smtClean="0">
                <a:solidFill>
                  <a:srgbClr val="0000FF"/>
                </a:solidFill>
              </a:rPr>
              <a:t>, submitted 2011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762000" y="6172200"/>
            <a:ext cx="815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076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3657600"/>
            <a:ext cx="5895975" cy="1828800"/>
            <a:chOff x="838200" y="3733800"/>
            <a:chExt cx="5895975" cy="18288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652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raph of QCQP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9486137"/>
                </p:ext>
              </p:extLst>
            </p:nvPr>
          </p:nvGraphicFramePr>
          <p:xfrm>
            <a:off x="1905000" y="4324350"/>
            <a:ext cx="4829175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99" name="Equation" r:id="rId4" imgW="2184400" imgH="520700" progId="Equation.3">
                    <p:embed/>
                  </p:oleObj>
                </mc:Choice>
                <mc:Fallback>
                  <p:oleObj name="Equation" r:id="rId4" imgW="2184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4324350"/>
                          <a:ext cx="4829175" cy="1238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8200" y="5648980"/>
            <a:ext cx="3621088" cy="1132820"/>
            <a:chOff x="838200" y="5648980"/>
            <a:chExt cx="3621088" cy="1132820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5648980"/>
              <a:ext cx="2752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QCQP over tree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6665926"/>
                </p:ext>
              </p:extLst>
            </p:nvPr>
          </p:nvGraphicFramePr>
          <p:xfrm>
            <a:off x="1905000" y="6208713"/>
            <a:ext cx="255428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00" name="Equation" r:id="rId6" imgW="1155700" imgH="241300" progId="Equation.3">
                    <p:embed/>
                  </p:oleObj>
                </mc:Choice>
                <mc:Fallback>
                  <p:oleObj name="Equation" r:id="rId6" imgW="1155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6208713"/>
                          <a:ext cx="2554288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358243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01" name="Equation" r:id="rId8" imgW="2273300" imgH="736600" progId="Equation.3">
                  <p:embed/>
                </p:oleObj>
              </mc:Choice>
              <mc:Fallback>
                <p:oleObj name="Equation" r:id="rId8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608965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02" name="Equation" r:id="rId10" imgW="457200" imgH="241300" progId="Equation.3">
                  <p:embed/>
                </p:oleObj>
              </mc:Choice>
              <mc:Fallback>
                <p:oleObj name="Equation" r:id="rId10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1964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Global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1"/>
            <a:ext cx="8001000" cy="4952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1 Proliferation renewables</a:t>
            </a:r>
            <a:endParaRPr lang="en-US" sz="3200" dirty="0"/>
          </a:p>
          <a:p>
            <a:pPr lvl="1"/>
            <a:r>
              <a:rPr lang="en-US" dirty="0" smtClean="0"/>
              <a:t>Driven by sustainability</a:t>
            </a:r>
          </a:p>
          <a:p>
            <a:pPr lvl="1"/>
            <a:r>
              <a:rPr lang="en-US" dirty="0" smtClean="0"/>
              <a:t>Enabled by policy and investment</a:t>
            </a:r>
          </a:p>
        </p:txBody>
      </p:sp>
    </p:spTree>
    <p:extLst>
      <p:ext uri="{BB962C8B-B14F-4D97-AF65-F5344CB8AC3E}">
        <p14:creationId xmlns:p14="http://schemas.microsoft.com/office/powerpoint/2010/main" val="1965943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867894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65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5605463" cy="2057400"/>
            <a:chOff x="838200" y="3733800"/>
            <a:chExt cx="5605463" cy="20574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3817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Semidefinite</a:t>
              </a:r>
              <a:r>
                <a:rPr lang="en-US" sz="2800" dirty="0" smtClean="0">
                  <a:solidFill>
                    <a:srgbClr val="0000FF"/>
                  </a:solidFill>
                </a:rPr>
                <a:t> relaxation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64438812"/>
                </p:ext>
              </p:extLst>
            </p:nvPr>
          </p:nvGraphicFramePr>
          <p:xfrm>
            <a:off x="1838325" y="4189413"/>
            <a:ext cx="4605338" cy="160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66" name="Equation" r:id="rId6" imgW="2082800" imgH="673100" progId="Equation.3">
                    <p:embed/>
                  </p:oleObj>
                </mc:Choice>
                <mc:Fallback>
                  <p:oleObj name="Equation" r:id="rId6" imgW="2082800" imgH="673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8325" y="4189413"/>
                          <a:ext cx="4605338" cy="1601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588220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67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4749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 over tree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62841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92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7986713" cy="1219200"/>
            <a:chOff x="838200" y="3733800"/>
            <a:chExt cx="7986713" cy="12192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739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assumption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48140051"/>
                </p:ext>
              </p:extLst>
            </p:nvPr>
          </p:nvGraphicFramePr>
          <p:xfrm>
            <a:off x="1524000" y="4197350"/>
            <a:ext cx="7300913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493" name="Equation" r:id="rId6" imgW="3302000" imgH="317500" progId="Equation.3">
                    <p:embed/>
                  </p:oleObj>
                </mc:Choice>
                <mc:Fallback>
                  <p:oleObj name="Equation" r:id="rId6" imgW="33020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" y="4197350"/>
                          <a:ext cx="7300913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588220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94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0" y="5257800"/>
            <a:ext cx="63530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err="1" smtClean="0">
                <a:solidFill>
                  <a:srgbClr val="000000"/>
                </a:solidFill>
              </a:rPr>
              <a:t>Semidefinite</a:t>
            </a:r>
            <a:r>
              <a:rPr lang="en-US" sz="2800" dirty="0" smtClean="0">
                <a:solidFill>
                  <a:srgbClr val="000000"/>
                </a:solidFill>
              </a:rPr>
              <a:t>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  </a:t>
            </a:r>
            <a:r>
              <a:rPr lang="en-US" sz="2800" dirty="0" smtClean="0"/>
              <a:t>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5000" y="6197024"/>
            <a:ext cx="3429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S. Bose, D. </a:t>
            </a:r>
            <a:r>
              <a:rPr lang="en-US" sz="1600" dirty="0" err="1" smtClean="0">
                <a:solidFill>
                  <a:srgbClr val="0000FF"/>
                </a:solidFill>
              </a:rPr>
              <a:t>Gayme</a:t>
            </a:r>
            <a:r>
              <a:rPr lang="en-US" sz="1600" dirty="0" smtClean="0">
                <a:solidFill>
                  <a:srgbClr val="0000FF"/>
                </a:solidFill>
              </a:rPr>
              <a:t>, S. H. Low and M. </a:t>
            </a:r>
            <a:r>
              <a:rPr lang="en-US" sz="1600" dirty="0" err="1" smtClean="0">
                <a:solidFill>
                  <a:srgbClr val="0000FF"/>
                </a:solidFill>
              </a:rPr>
              <a:t>Chandy</a:t>
            </a:r>
            <a:r>
              <a:rPr lang="en-US" sz="1600" dirty="0" smtClean="0">
                <a:solidFill>
                  <a:srgbClr val="0000FF"/>
                </a:solidFill>
              </a:rPr>
              <a:t>, submitted March 2012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29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81400"/>
            <a:ext cx="8077200" cy="3276600"/>
          </a:xfrm>
        </p:spPr>
        <p:txBody>
          <a:bodyPr/>
          <a:lstStyle/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b="1" u="sng" dirty="0" smtClean="0"/>
              <a:t>Theorem</a:t>
            </a:r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dirty="0" smtClean="0"/>
              <a:t>      always has </a:t>
            </a:r>
            <a:r>
              <a:rPr lang="en-US" dirty="0"/>
              <a:t>rank </a:t>
            </a:r>
            <a:r>
              <a:rPr lang="en-US" sz="3200" i="1" dirty="0">
                <a:latin typeface="Times New Roman"/>
                <a:cs typeface="Times New Roman"/>
              </a:rPr>
              <a:t>n-</a:t>
            </a:r>
            <a:r>
              <a:rPr lang="en-US" sz="3200" i="1" dirty="0" smtClean="0">
                <a:latin typeface="Times New Roman"/>
                <a:cs typeface="Times New Roman"/>
              </a:rPr>
              <a:t>1</a:t>
            </a:r>
            <a:endParaRPr lang="en-US" dirty="0"/>
          </a:p>
          <a:p>
            <a:r>
              <a:rPr lang="en-US" dirty="0" smtClean="0"/>
              <a:t>       always has rank 1 (exact relaxation)</a:t>
            </a:r>
          </a:p>
          <a:p>
            <a:r>
              <a:rPr lang="en-US" dirty="0" smtClean="0"/>
              <a:t>OPF always has zero duality gap</a:t>
            </a:r>
          </a:p>
          <a:p>
            <a:r>
              <a:rPr lang="en-US" dirty="0" smtClean="0"/>
              <a:t>Globally optimal        solvable efficiently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40427"/>
              </p:ext>
            </p:extLst>
          </p:nvPr>
        </p:nvGraphicFramePr>
        <p:xfrm>
          <a:off x="1371600" y="5029200"/>
          <a:ext cx="838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2" name="Equation" r:id="rId3" imgW="304800" imgH="203200" progId="Equation.3">
                  <p:embed/>
                </p:oleObj>
              </mc:Choice>
              <mc:Fallback>
                <p:oleObj name="Equation" r:id="rId3" imgW="3048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029200"/>
                        <a:ext cx="838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583980"/>
              </p:ext>
            </p:extLst>
          </p:nvPr>
        </p:nvGraphicFramePr>
        <p:xfrm>
          <a:off x="838200" y="4465638"/>
          <a:ext cx="733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3" name="Equation" r:id="rId5" imgW="266400" imgH="190440" progId="Equation.3">
                  <p:embed/>
                </p:oleObj>
              </mc:Choice>
              <mc:Fallback>
                <p:oleObj name="Equation" r:id="rId5" imgW="26640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65638"/>
                        <a:ext cx="7334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12288"/>
              </p:ext>
            </p:extLst>
          </p:nvPr>
        </p:nvGraphicFramePr>
        <p:xfrm>
          <a:off x="4413250" y="6019800"/>
          <a:ext cx="768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4" name="Equation" r:id="rId7" imgW="279400" imgH="203200" progId="Equation.3">
                  <p:embed/>
                </p:oleObj>
              </mc:Choice>
              <mc:Fallback>
                <p:oleObj name="Equation" r:id="rId7" imgW="2794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6019800"/>
                        <a:ext cx="768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Multiply 18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572000" y="22860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V="1">
            <a:off x="4648200" y="990600"/>
            <a:ext cx="0" cy="30480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6291128" y="3124200"/>
            <a:ext cx="2243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“no lower bounds”</a:t>
            </a:r>
          </a:p>
          <a:p>
            <a:r>
              <a:rPr lang="en-US" sz="2000" dirty="0" smtClean="0"/>
              <a:t>removes these </a:t>
            </a:r>
            <a:endParaRPr lang="en-US" sz="2000" dirty="0"/>
          </a:p>
        </p:txBody>
      </p:sp>
      <p:graphicFrame>
        <p:nvGraphicFramePr>
          <p:cNvPr id="2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996925"/>
              </p:ext>
            </p:extLst>
          </p:nvPr>
        </p:nvGraphicFramePr>
        <p:xfrm>
          <a:off x="8153400" y="3505200"/>
          <a:ext cx="533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65" name="Equation" r:id="rId9" imgW="368300" imgH="266700" progId="Equation.3">
                  <p:embed/>
                </p:oleObj>
              </mc:Choice>
              <mc:Fallback>
                <p:oleObj name="Equation" r:id="rId9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3505200"/>
                        <a:ext cx="533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ounded Rectangle 12"/>
          <p:cNvSpPr/>
          <p:nvPr/>
        </p:nvSpPr>
        <p:spPr bwMode="auto">
          <a:xfrm>
            <a:off x="4876800" y="1066800"/>
            <a:ext cx="1371600" cy="26670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12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radial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81400"/>
            <a:ext cx="8077200" cy="3276600"/>
          </a:xfrm>
        </p:spPr>
        <p:txBody>
          <a:bodyPr/>
          <a:lstStyle/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b="1" u="sng" dirty="0" smtClean="0"/>
              <a:t>Theorem</a:t>
            </a:r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dirty="0" smtClean="0"/>
              <a:t>      always has </a:t>
            </a:r>
            <a:r>
              <a:rPr lang="en-US" dirty="0"/>
              <a:t>rank </a:t>
            </a:r>
            <a:r>
              <a:rPr lang="en-US" sz="3200" i="1" dirty="0">
                <a:latin typeface="Times New Roman"/>
                <a:cs typeface="Times New Roman"/>
              </a:rPr>
              <a:t>n-</a:t>
            </a:r>
            <a:r>
              <a:rPr lang="en-US" sz="3200" i="1" dirty="0" smtClean="0">
                <a:latin typeface="Times New Roman"/>
                <a:cs typeface="Times New Roman"/>
              </a:rPr>
              <a:t>1</a:t>
            </a:r>
            <a:endParaRPr lang="en-US" dirty="0"/>
          </a:p>
          <a:p>
            <a:r>
              <a:rPr lang="en-US" dirty="0" smtClean="0"/>
              <a:t>       always has rank 1 (exact relaxation)</a:t>
            </a:r>
          </a:p>
          <a:p>
            <a:r>
              <a:rPr lang="en-US" dirty="0" smtClean="0"/>
              <a:t>OPF always has zero duality gap</a:t>
            </a:r>
          </a:p>
          <a:p>
            <a:r>
              <a:rPr lang="en-US" dirty="0" smtClean="0"/>
              <a:t>Globally optimal        solvable efficiently</a:t>
            </a: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825004"/>
              </p:ext>
            </p:extLst>
          </p:nvPr>
        </p:nvGraphicFramePr>
        <p:xfrm>
          <a:off x="1371600" y="5029200"/>
          <a:ext cx="838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86" name="Equation" r:id="rId4" imgW="304800" imgH="203200" progId="Equation.3">
                  <p:embed/>
                </p:oleObj>
              </mc:Choice>
              <mc:Fallback>
                <p:oleObj name="Equation" r:id="rId4" imgW="3048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029200"/>
                        <a:ext cx="8382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946310"/>
              </p:ext>
            </p:extLst>
          </p:nvPr>
        </p:nvGraphicFramePr>
        <p:xfrm>
          <a:off x="838200" y="4465638"/>
          <a:ext cx="733425" cy="56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87" name="Equation" r:id="rId6" imgW="266400" imgH="190440" progId="Equation.3">
                  <p:embed/>
                </p:oleObj>
              </mc:Choice>
              <mc:Fallback>
                <p:oleObj name="Equation" r:id="rId6" imgW="26640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65638"/>
                        <a:ext cx="733425" cy="563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992339"/>
              </p:ext>
            </p:extLst>
          </p:nvPr>
        </p:nvGraphicFramePr>
        <p:xfrm>
          <a:off x="4413250" y="6019800"/>
          <a:ext cx="768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88" name="Equation" r:id="rId8" imgW="279400" imgH="203200" progId="Equation.3">
                  <p:embed/>
                </p:oleObj>
              </mc:Choice>
              <mc:Fallback>
                <p:oleObj name="Equation" r:id="rId8" imgW="2794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6019800"/>
                        <a:ext cx="768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1752600" y="2362200"/>
            <a:ext cx="58674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648200" y="1143000"/>
            <a:ext cx="0" cy="2514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Multiply 14"/>
          <p:cNvSpPr/>
          <p:nvPr/>
        </p:nvSpPr>
        <p:spPr bwMode="auto">
          <a:xfrm>
            <a:off x="3124200" y="1905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Multiply 15"/>
          <p:cNvSpPr/>
          <p:nvPr/>
        </p:nvSpPr>
        <p:spPr bwMode="auto">
          <a:xfrm>
            <a:off x="31242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Multiply 16"/>
          <p:cNvSpPr/>
          <p:nvPr/>
        </p:nvSpPr>
        <p:spPr bwMode="auto">
          <a:xfrm>
            <a:off x="41148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41910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y 19"/>
          <p:cNvSpPr/>
          <p:nvPr/>
        </p:nvSpPr>
        <p:spPr bwMode="auto">
          <a:xfrm flipH="1">
            <a:off x="5943600" y="18288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y 20"/>
          <p:cNvSpPr/>
          <p:nvPr/>
        </p:nvSpPr>
        <p:spPr bwMode="auto">
          <a:xfrm flipH="1">
            <a:off x="5943600" y="2667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Multiply 21"/>
          <p:cNvSpPr/>
          <p:nvPr/>
        </p:nvSpPr>
        <p:spPr bwMode="auto">
          <a:xfrm flipH="1">
            <a:off x="4953000" y="12192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Multiply 22"/>
          <p:cNvSpPr/>
          <p:nvPr/>
        </p:nvSpPr>
        <p:spPr bwMode="auto">
          <a:xfrm flipH="1">
            <a:off x="5029200" y="32766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105400" y="17526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V="1">
            <a:off x="3179104" y="1938608"/>
            <a:ext cx="2938192" cy="88079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Oval 3"/>
          <p:cNvSpPr/>
          <p:nvPr/>
        </p:nvSpPr>
        <p:spPr bwMode="auto">
          <a:xfrm rot="20832925">
            <a:off x="4034637" y="2691461"/>
            <a:ext cx="2380100" cy="82937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3048000"/>
            <a:ext cx="26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</a:t>
            </a:r>
            <a:r>
              <a:rPr lang="en-US" sz="2000" dirty="0" smtClean="0"/>
              <a:t>ounds on constraints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emove these </a:t>
            </a:r>
            <a:endParaRPr lang="en-US" sz="2000" dirty="0"/>
          </a:p>
        </p:txBody>
      </p:sp>
      <p:graphicFrame>
        <p:nvGraphicFramePr>
          <p:cNvPr id="2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649380"/>
              </p:ext>
            </p:extLst>
          </p:nvPr>
        </p:nvGraphicFramePr>
        <p:xfrm>
          <a:off x="7772400" y="3429000"/>
          <a:ext cx="533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89" name="Equation" r:id="rId10" imgW="368300" imgH="266700" progId="Equation.3">
                  <p:embed/>
                </p:oleObj>
              </mc:Choice>
              <mc:Fallback>
                <p:oleObj name="Equation" r:id="rId10" imgW="368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429000"/>
                        <a:ext cx="533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Multiply 25"/>
          <p:cNvSpPr/>
          <p:nvPr/>
        </p:nvSpPr>
        <p:spPr bwMode="auto">
          <a:xfrm>
            <a:off x="1981200" y="2286000"/>
            <a:ext cx="228600" cy="228600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23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Outline: OPF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382000" cy="4724399"/>
          </a:xfrm>
        </p:spPr>
        <p:txBody>
          <a:bodyPr/>
          <a:lstStyle/>
          <a:p>
            <a:pPr marL="0" indent="0">
              <a:buNone/>
            </a:pP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SDP relaxation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Bus injection model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Conic relaxation</a:t>
            </a:r>
          </a:p>
          <a:p>
            <a:pPr lvl="1"/>
            <a:r>
              <a:rPr lang="en-US" dirty="0" smtClean="0"/>
              <a:t>Branch flow model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dirty="0" smtClean="0"/>
              <a:t>Application</a:t>
            </a: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051" y="5350354"/>
            <a:ext cx="7306749" cy="1050446"/>
            <a:chOff x="107104" y="5350354"/>
            <a:chExt cx="7306749" cy="105044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0400" y="5867400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5848225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5000" y="5887731"/>
              <a:ext cx="936853" cy="50682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2059" y="5867400"/>
              <a:ext cx="631794" cy="533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5575" y="5939408"/>
              <a:ext cx="1295400" cy="46139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07104" y="5350354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9200" y="5943600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913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640481"/>
              </p:ext>
            </p:extLst>
          </p:nvPr>
        </p:nvGraphicFramePr>
        <p:xfrm>
          <a:off x="3294522" y="47926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14" name="Equation" r:id="rId4" imgW="1727200" imgH="419100" progId="Equation.3">
                  <p:embed/>
                </p:oleObj>
              </mc:Choice>
              <mc:Fallback>
                <p:oleObj name="Equation" r:id="rId4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4522" y="47926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62000" y="4876800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04970" y="5634335"/>
            <a:ext cx="1419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l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oad - gen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37647" y="5646003"/>
            <a:ext cx="658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l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ine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loss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80515" y="1066800"/>
            <a:ext cx="7360223" cy="3352800"/>
            <a:chOff x="1478977" y="76200"/>
            <a:chExt cx="7360223" cy="33528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2438400" y="19050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438400" y="1524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638800" y="15240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46741" y="11430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29200" y="10769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96200" y="10668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743200" y="2057400"/>
              <a:ext cx="228600" cy="762000"/>
              <a:chOff x="228600" y="4038600"/>
              <a:chExt cx="228600" cy="76200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228600" y="4038600"/>
                <a:ext cx="2286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228600" y="4038600"/>
                <a:ext cx="0" cy="762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9013597"/>
                </p:ext>
              </p:extLst>
            </p:nvPr>
          </p:nvGraphicFramePr>
          <p:xfrm>
            <a:off x="2590800" y="2895600"/>
            <a:ext cx="39634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15" name="Equation" r:id="rId6" imgW="177800" imgH="228600" progId="Equation.3">
                    <p:embed/>
                  </p:oleObj>
                </mc:Choice>
                <mc:Fallback>
                  <p:oleObj name="Equation" r:id="rId6" imgW="1778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590800" y="2895600"/>
                          <a:ext cx="396345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" name="Group 56"/>
            <p:cNvGrpSpPr/>
            <p:nvPr/>
          </p:nvGrpSpPr>
          <p:grpSpPr>
            <a:xfrm>
              <a:off x="1981200" y="685800"/>
              <a:ext cx="762000" cy="805329"/>
              <a:chOff x="1981200" y="685800"/>
              <a:chExt cx="762000" cy="805329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5632251"/>
                </p:ext>
              </p:extLst>
            </p:nvPr>
          </p:nvGraphicFramePr>
          <p:xfrm>
            <a:off x="5300663" y="152400"/>
            <a:ext cx="366712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16" name="Equation" r:id="rId8" imgW="165100" imgH="254000" progId="Equation.3">
                    <p:embed/>
                  </p:oleObj>
                </mc:Choice>
                <mc:Fallback>
                  <p:oleObj name="Equation" r:id="rId8" imgW="1651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00663" y="152400"/>
                          <a:ext cx="366712" cy="566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1739391"/>
                </p:ext>
              </p:extLst>
            </p:nvPr>
          </p:nvGraphicFramePr>
          <p:xfrm>
            <a:off x="5832475" y="157162"/>
            <a:ext cx="339725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17" name="Equation" r:id="rId10" imgW="152400" imgH="254000" progId="Equation.3">
                    <p:embed/>
                  </p:oleObj>
                </mc:Choice>
                <mc:Fallback>
                  <p:oleObj name="Equation" r:id="rId10" imgW="1524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832475" y="157162"/>
                          <a:ext cx="339725" cy="566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6794188"/>
                </p:ext>
              </p:extLst>
            </p:nvPr>
          </p:nvGraphicFramePr>
          <p:xfrm>
            <a:off x="6096000" y="2843212"/>
            <a:ext cx="452437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118" name="Equation" r:id="rId12" imgW="203200" imgH="228600" progId="Equation.3">
                    <p:embed/>
                  </p:oleObj>
                </mc:Choice>
                <mc:Fallback>
                  <p:oleObj name="Equation" r:id="rId12" imgW="203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096000" y="2843212"/>
                          <a:ext cx="452437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2" name="Straight Connector 71"/>
            <p:cNvCxnSpPr/>
            <p:nvPr/>
          </p:nvCxnSpPr>
          <p:spPr>
            <a:xfrm>
              <a:off x="7696200" y="21336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478977" y="2590800"/>
              <a:ext cx="10546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b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ranch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p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ower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334000" y="685800"/>
              <a:ext cx="762000" cy="805329"/>
              <a:chOff x="1981200" y="685800"/>
              <a:chExt cx="762000" cy="805329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6019800" y="1524000"/>
              <a:ext cx="2362200" cy="381002"/>
              <a:chOff x="2590800" y="1676400"/>
              <a:chExt cx="3200400" cy="381002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8077200" y="685800"/>
              <a:ext cx="762000" cy="805329"/>
              <a:chOff x="1981200" y="685800"/>
              <a:chExt cx="762000" cy="805329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/>
            <p:cNvCxnSpPr/>
            <p:nvPr/>
          </p:nvCxnSpPr>
          <p:spPr>
            <a:xfrm>
              <a:off x="5791200" y="34290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5791200" y="15240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382000" y="31242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077200" y="31242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24000" y="76200"/>
              <a:ext cx="746760" cy="609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62200" y="76200"/>
              <a:ext cx="752395" cy="60960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6248400" y="2057400"/>
              <a:ext cx="228600" cy="762000"/>
              <a:chOff x="228600" y="4038600"/>
              <a:chExt cx="228600" cy="7620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228600" y="4038600"/>
                <a:ext cx="2286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8600" y="4038600"/>
                <a:ext cx="0" cy="762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54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1485"/>
              </p:ext>
            </p:extLst>
          </p:nvPr>
        </p:nvGraphicFramePr>
        <p:xfrm>
          <a:off x="3294522" y="47926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07" name="Equation" r:id="rId4" imgW="1727200" imgH="419100" progId="Equation.3">
                  <p:embed/>
                </p:oleObj>
              </mc:Choice>
              <mc:Fallback>
                <p:oleObj name="Equation" r:id="rId4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4522" y="47926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762000" y="4876800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80515" y="1066800"/>
            <a:ext cx="7360223" cy="3352800"/>
            <a:chOff x="1478977" y="76200"/>
            <a:chExt cx="7360223" cy="33528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2438400" y="19050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438400" y="15240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638800" y="15240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646741" y="11430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29200" y="10769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96200" y="10668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2743200" y="2057400"/>
              <a:ext cx="228600" cy="762000"/>
              <a:chOff x="228600" y="4038600"/>
              <a:chExt cx="228600" cy="76200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228600" y="4038600"/>
                <a:ext cx="2286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228600" y="4038600"/>
                <a:ext cx="0" cy="762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2059764"/>
                </p:ext>
              </p:extLst>
            </p:nvPr>
          </p:nvGraphicFramePr>
          <p:xfrm>
            <a:off x="2590800" y="2895600"/>
            <a:ext cx="39634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08" name="Equation" r:id="rId6" imgW="177800" imgH="228600" progId="Equation.3">
                    <p:embed/>
                  </p:oleObj>
                </mc:Choice>
                <mc:Fallback>
                  <p:oleObj name="Equation" r:id="rId6" imgW="1778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590800" y="2895600"/>
                          <a:ext cx="396345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7" name="Group 56"/>
            <p:cNvGrpSpPr/>
            <p:nvPr/>
          </p:nvGrpSpPr>
          <p:grpSpPr>
            <a:xfrm>
              <a:off x="1981200" y="685800"/>
              <a:ext cx="762000" cy="805329"/>
              <a:chOff x="1981200" y="685800"/>
              <a:chExt cx="762000" cy="805329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0691530"/>
                </p:ext>
              </p:extLst>
            </p:nvPr>
          </p:nvGraphicFramePr>
          <p:xfrm>
            <a:off x="5300663" y="152400"/>
            <a:ext cx="366712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09" name="Equation" r:id="rId8" imgW="165100" imgH="254000" progId="Equation.3">
                    <p:embed/>
                  </p:oleObj>
                </mc:Choice>
                <mc:Fallback>
                  <p:oleObj name="Equation" r:id="rId8" imgW="1651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00663" y="152400"/>
                          <a:ext cx="366712" cy="566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4960516"/>
                </p:ext>
              </p:extLst>
            </p:nvPr>
          </p:nvGraphicFramePr>
          <p:xfrm>
            <a:off x="5832475" y="157162"/>
            <a:ext cx="339725" cy="566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10" name="Equation" r:id="rId10" imgW="152400" imgH="254000" progId="Equation.3">
                    <p:embed/>
                  </p:oleObj>
                </mc:Choice>
                <mc:Fallback>
                  <p:oleObj name="Equation" r:id="rId10" imgW="1524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832475" y="157162"/>
                          <a:ext cx="339725" cy="566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4521215"/>
                </p:ext>
              </p:extLst>
            </p:nvPr>
          </p:nvGraphicFramePr>
          <p:xfrm>
            <a:off x="6096000" y="2843212"/>
            <a:ext cx="452437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411" name="Equation" r:id="rId12" imgW="203200" imgH="228600" progId="Equation.3">
                    <p:embed/>
                  </p:oleObj>
                </mc:Choice>
                <mc:Fallback>
                  <p:oleObj name="Equation" r:id="rId12" imgW="203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096000" y="2843212"/>
                          <a:ext cx="452437" cy="5095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2" name="Straight Connector 71"/>
            <p:cNvCxnSpPr/>
            <p:nvPr/>
          </p:nvCxnSpPr>
          <p:spPr>
            <a:xfrm>
              <a:off x="7696200" y="21336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478977" y="2590800"/>
              <a:ext cx="10546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b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ranch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p</a:t>
              </a:r>
              <a:r>
                <a:rPr lang="en-US" sz="2400" dirty="0" smtClean="0">
                  <a:solidFill>
                    <a:prstClr val="black"/>
                  </a:solidFill>
                  <a:latin typeface="Calibri"/>
                </a:rPr>
                <a:t>ower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334000" y="685800"/>
              <a:ext cx="762000" cy="805329"/>
              <a:chOff x="1981200" y="685800"/>
              <a:chExt cx="762000" cy="805329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6019800" y="1524000"/>
              <a:ext cx="2362200" cy="381002"/>
              <a:chOff x="2590800" y="1676400"/>
              <a:chExt cx="3200400" cy="381002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8077200" y="685800"/>
              <a:ext cx="762000" cy="805329"/>
              <a:chOff x="1981200" y="685800"/>
              <a:chExt cx="762000" cy="805329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/>
            <p:cNvCxnSpPr/>
            <p:nvPr/>
          </p:nvCxnSpPr>
          <p:spPr>
            <a:xfrm>
              <a:off x="5791200" y="34290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5791200" y="15240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382000" y="31242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077200" y="31242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24000" y="76200"/>
              <a:ext cx="746760" cy="6096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62200" y="76200"/>
              <a:ext cx="752395" cy="60960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6248400" y="2057400"/>
              <a:ext cx="228600" cy="762000"/>
              <a:chOff x="228600" y="4038600"/>
              <a:chExt cx="228600" cy="76200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228600" y="4038600"/>
                <a:ext cx="228600" cy="0"/>
              </a:xfrm>
              <a:prstGeom prst="line">
                <a:avLst/>
              </a:prstGeom>
              <a:ln>
                <a:solidFill>
                  <a:srgbClr val="4F81BD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228600" y="4038600"/>
                <a:ext cx="0" cy="762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</a:t>
            </a:r>
            <a:endParaRPr lang="en-US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665106"/>
              </p:ext>
            </p:extLst>
          </p:nvPr>
        </p:nvGraphicFramePr>
        <p:xfrm>
          <a:off x="6363164" y="5967413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12" name="Equation" r:id="rId16" imgW="558800" imgH="254000" progId="Equation.3">
                  <p:embed/>
                </p:oleObj>
              </mc:Choice>
              <mc:Fallback>
                <p:oleObj name="Equation" r:id="rId16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63164" y="5967413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94984"/>
              </p:ext>
            </p:extLst>
          </p:nvPr>
        </p:nvGraphicFramePr>
        <p:xfrm>
          <a:off x="3332626" y="6043613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13" name="Equation" r:id="rId18" imgW="800100" imgH="228600" progId="Equation.3">
                  <p:embed/>
                </p:oleObj>
              </mc:Choice>
              <mc:Fallback>
                <p:oleObj name="Equation" r:id="rId1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332626" y="6043613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1371600" y="5977593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8604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54796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1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56122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2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55662" y="4572000"/>
            <a:ext cx="230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black"/>
                </a:solidFill>
                <a:latin typeface="Calibri"/>
              </a:rPr>
              <a:t>Kirchoff’s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280843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3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6687"/>
              </p:ext>
            </p:extLst>
          </p:nvPr>
        </p:nvGraphicFramePr>
        <p:xfrm>
          <a:off x="2117725" y="1289050"/>
          <a:ext cx="5048250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4" name="Equation" r:id="rId10" imgW="1968500" imgH="1130300" progId="Equation.3">
                  <p:embed/>
                </p:oleObj>
              </mc:Choice>
              <mc:Fallback>
                <p:oleObj name="Equation" r:id="rId10" imgW="1968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89050"/>
                        <a:ext cx="5048250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using branch flow model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5800" y="2057400"/>
            <a:ext cx="8305800" cy="4572000"/>
            <a:chOff x="35652" y="2605790"/>
            <a:chExt cx="7010400" cy="5471410"/>
          </a:xfrm>
        </p:grpSpPr>
        <p:sp>
          <p:nvSpPr>
            <p:cNvPr id="12" name="Rectangle 11"/>
            <p:cNvSpPr/>
            <p:nvPr/>
          </p:nvSpPr>
          <p:spPr>
            <a:xfrm>
              <a:off x="35652" y="2819400"/>
              <a:ext cx="7010400" cy="525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05207" y="3541613"/>
              <a:ext cx="23964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r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eal power loss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524410" y="2921833"/>
              <a:ext cx="0" cy="6096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951900" y="3566677"/>
              <a:ext cx="290120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CVR (conservation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v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oltage reduction) 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3765957" y="2605790"/>
              <a:ext cx="1000411" cy="950708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909500"/>
              </p:ext>
            </p:extLst>
          </p:nvPr>
        </p:nvGraphicFramePr>
        <p:xfrm>
          <a:off x="304800" y="2209800"/>
          <a:ext cx="1401762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5" name="Equation" r:id="rId12" imgW="546100" imgH="584200" progId="Equation.3">
                  <p:embed/>
                </p:oleObj>
              </mc:Choice>
              <mc:Fallback>
                <p:oleObj name="Equation" r:id="rId12" imgW="5461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4800" y="2209800"/>
                        <a:ext cx="1401762" cy="15001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557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783074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54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261156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55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609600" y="4572000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874480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56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33414"/>
              </p:ext>
            </p:extLst>
          </p:nvPr>
        </p:nvGraphicFramePr>
        <p:xfrm>
          <a:off x="2117725" y="1289050"/>
          <a:ext cx="5048250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57" name="Equation" r:id="rId10" imgW="1968500" imgH="1130300" progId="Equation.3">
                  <p:embed/>
                </p:oleObj>
              </mc:Choice>
              <mc:Fallback>
                <p:oleObj name="Equation" r:id="rId10" imgW="1968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89050"/>
                        <a:ext cx="5048250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using branch flow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84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12085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69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356176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70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609600" y="4572000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912154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71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815922"/>
              </p:ext>
            </p:extLst>
          </p:nvPr>
        </p:nvGraphicFramePr>
        <p:xfrm>
          <a:off x="2117725" y="1289050"/>
          <a:ext cx="5048250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72" name="Equation" r:id="rId10" imgW="1968500" imgH="1130300" progId="Equation.3">
                  <p:embed/>
                </p:oleObj>
              </mc:Choice>
              <mc:Fallback>
                <p:oleObj name="Equation" r:id="rId10" imgW="1968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89050"/>
                        <a:ext cx="5048250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using branch flow model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0" y="3505200"/>
            <a:ext cx="2286000" cy="1143000"/>
            <a:chOff x="6629400" y="2514600"/>
            <a:chExt cx="2286000" cy="1143000"/>
          </a:xfrm>
        </p:grpSpPr>
        <p:sp>
          <p:nvSpPr>
            <p:cNvPr id="10" name="TextBox 9"/>
            <p:cNvSpPr txBox="1"/>
            <p:nvPr/>
          </p:nvSpPr>
          <p:spPr>
            <a:xfrm>
              <a:off x="7386842" y="2667000"/>
              <a:ext cx="1528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demands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6705600" y="2514600"/>
              <a:ext cx="609600" cy="3048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6629400" y="3124200"/>
              <a:ext cx="685800" cy="5334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9209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xmlns:p14="http://schemas.microsoft.com/office/powerpoint/2010/main"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8486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Sustainability challenge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638800"/>
            <a:ext cx="3581400" cy="1111624"/>
          </a:xfrm>
          <a:ln w="38100">
            <a:solidFill>
              <a:srgbClr val="0000FF"/>
            </a:solidFill>
          </a:ln>
        </p:spPr>
        <p:txBody>
          <a:bodyPr/>
          <a:lstStyle/>
          <a:p>
            <a:pPr>
              <a:buClr>
                <a:srgbClr val="CC0000"/>
              </a:buClr>
              <a:buNone/>
            </a:pPr>
            <a:r>
              <a:rPr lang="en-US" altLang="zh-CN" sz="2000" dirty="0" smtClean="0">
                <a:ea typeface="宋体" pitchFamily="2" charset="-122"/>
              </a:rPr>
              <a:t>US CO</a:t>
            </a:r>
            <a:r>
              <a:rPr lang="en-US" altLang="zh-CN" sz="2000" baseline="-30000" dirty="0" smtClean="0">
                <a:ea typeface="宋体" pitchFamily="2" charset="-122"/>
              </a:rPr>
              <a:t>2 </a:t>
            </a:r>
            <a:r>
              <a:rPr lang="en-US" altLang="zh-CN" sz="2000" dirty="0" smtClean="0">
                <a:ea typeface="宋体" pitchFamily="2" charset="-122"/>
              </a:rPr>
              <a:t>emission</a:t>
            </a:r>
          </a:p>
          <a:p>
            <a:pPr>
              <a:buClr>
                <a:srgbClr val="CC0000"/>
              </a:buClr>
            </a:pPr>
            <a:r>
              <a:rPr lang="en-US" altLang="zh-CN" sz="2000" dirty="0" smtClean="0"/>
              <a:t>Elect generation: 40%</a:t>
            </a:r>
          </a:p>
          <a:p>
            <a:pPr>
              <a:buClr>
                <a:srgbClr val="CC0000"/>
              </a:buClr>
            </a:pPr>
            <a:r>
              <a:rPr lang="en-US" altLang="zh-CN" sz="2000" dirty="0" smtClean="0">
                <a:ea typeface="宋体" pitchFamily="2" charset="-122"/>
              </a:rPr>
              <a:t>Transportation: 20%</a:t>
            </a:r>
          </a:p>
          <a:p>
            <a:pPr>
              <a:buNone/>
            </a:pPr>
            <a:endParaRPr lang="en-US" altLang="zh-CN" sz="2400" dirty="0" smtClean="0">
              <a:ea typeface="宋体" pitchFamily="2" charset="-122"/>
            </a:endParaRP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5" y="1143001"/>
            <a:ext cx="27527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27"/>
          <p:cNvGrpSpPr/>
          <p:nvPr/>
        </p:nvGrpSpPr>
        <p:grpSpPr>
          <a:xfrm>
            <a:off x="4343400" y="1143000"/>
            <a:ext cx="4572000" cy="3810000"/>
            <a:chOff x="1143000" y="2957969"/>
            <a:chExt cx="7924802" cy="3823831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3000" y="3218963"/>
              <a:ext cx="6858000" cy="3562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2061876" y="2957969"/>
              <a:ext cx="5420964" cy="336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Electricity generation 1971-2007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8181" y="3957782"/>
              <a:ext cx="1597010" cy="724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1973: 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6,100 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TWh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>
              <a:off x="1781419" y="4924181"/>
              <a:ext cx="399563" cy="158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7696201" y="3429000"/>
              <a:ext cx="1371601" cy="1023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2007: 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19,800 </a:t>
              </a:r>
              <a:r>
                <a:rPr lang="en-US" sz="1400" dirty="0" err="1" smtClean="0">
                  <a:solidFill>
                    <a:srgbClr val="0000FF"/>
                  </a:solidFill>
                </a:rPr>
                <a:t>TWh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0" y="6321623"/>
            <a:ext cx="3776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Sources: </a:t>
            </a:r>
            <a:r>
              <a:rPr lang="en-US" sz="1400" dirty="0">
                <a:solidFill>
                  <a:srgbClr val="000000"/>
                </a:solidFill>
              </a:rPr>
              <a:t>International </a:t>
            </a:r>
            <a:r>
              <a:rPr lang="en-US" sz="1400" dirty="0" smtClean="0">
                <a:solidFill>
                  <a:srgbClr val="000000"/>
                </a:solidFill>
              </a:rPr>
              <a:t>Energy Agency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dirty="0" smtClean="0">
                <a:solidFill>
                  <a:srgbClr val="000000"/>
                </a:solidFill>
              </a:rPr>
              <a:t>2009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               DoE, Smart Grid Intro, 2008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572000" y="5257800"/>
            <a:ext cx="3581400" cy="9144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sz="22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In 2009, 1.5B people</a:t>
            </a:r>
          </a:p>
          <a:p>
            <a:pPr algn="ctr"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sz="22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have no electricity</a:t>
            </a:r>
          </a:p>
        </p:txBody>
      </p:sp>
    </p:spTree>
    <p:extLst>
      <p:ext uri="{BB962C8B-B14F-4D97-AF65-F5344CB8AC3E}">
        <p14:creationId xmlns:p14="http://schemas.microsoft.com/office/powerpoint/2010/main" val="2001844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671350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3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84809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4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609600" y="4572000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428926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5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85608"/>
              </p:ext>
            </p:extLst>
          </p:nvPr>
        </p:nvGraphicFramePr>
        <p:xfrm>
          <a:off x="2117725" y="1289050"/>
          <a:ext cx="5048250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6" name="Equation" r:id="rId10" imgW="1968500" imgH="1130300" progId="Equation.3">
                  <p:embed/>
                </p:oleObj>
              </mc:Choice>
              <mc:Fallback>
                <p:oleObj name="Equation" r:id="rId10" imgW="1968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89050"/>
                        <a:ext cx="5048250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using branch flow model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419600" y="3429000"/>
            <a:ext cx="4686889" cy="1371600"/>
            <a:chOff x="4191000" y="2438400"/>
            <a:chExt cx="4686889" cy="1371600"/>
          </a:xfrm>
        </p:grpSpPr>
        <p:sp>
          <p:nvSpPr>
            <p:cNvPr id="10" name="TextBox 9"/>
            <p:cNvSpPr txBox="1"/>
            <p:nvPr/>
          </p:nvSpPr>
          <p:spPr>
            <a:xfrm>
              <a:off x="6958523" y="2438400"/>
              <a:ext cx="191936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3366FF"/>
                  </a:solidFill>
                  <a:latin typeface="Calibri"/>
                </a:rPr>
                <a:t>g</a:t>
              </a: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eneration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3366FF"/>
                  </a:solidFill>
                  <a:latin typeface="Calibri"/>
                </a:rPr>
                <a:t>VAR control</a:t>
              </a:r>
              <a:endParaRPr lang="en-US" sz="2800" dirty="0">
                <a:solidFill>
                  <a:srgbClr val="3366FF"/>
                </a:solidFill>
                <a:latin typeface="Calibri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4191000" y="2514600"/>
              <a:ext cx="2667000" cy="5334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91400" y="3429000"/>
              <a:ext cx="457200" cy="381000"/>
            </a:xfrm>
            <a:prstGeom prst="straightConnector1">
              <a:avLst/>
            </a:prstGeom>
            <a:ln w="38100" cmpd="sng"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8800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43200" y="12954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30685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5052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30684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43200" y="56388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96621" y="1676400"/>
              <a:ext cx="1341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cr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Curved Right Arrow 13"/>
          <p:cNvSpPr/>
          <p:nvPr/>
        </p:nvSpPr>
        <p:spPr bwMode="auto">
          <a:xfrm>
            <a:off x="2133600" y="19050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urved Right Arrow 29"/>
          <p:cNvSpPr/>
          <p:nvPr/>
        </p:nvSpPr>
        <p:spPr bwMode="auto">
          <a:xfrm>
            <a:off x="2133600" y="41148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4038600"/>
            <a:ext cx="2209800" cy="1981200"/>
            <a:chOff x="5791200" y="4114800"/>
            <a:chExt cx="2209800" cy="1981200"/>
          </a:xfrm>
        </p:grpSpPr>
        <p:sp>
          <p:nvSpPr>
            <p:cNvPr id="31" name="Curved Right Arrow 30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1834" y="4724400"/>
              <a:ext cx="15191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</a:t>
              </a:r>
              <a:r>
                <a:rPr lang="en-US" sz="2400" dirty="0" smtClean="0"/>
                <a:t>xact</a:t>
              </a:r>
            </a:p>
            <a:p>
              <a:pPr algn="ctr"/>
              <a:r>
                <a:rPr lang="en-US" sz="2400" dirty="0" smtClean="0"/>
                <a:t>relaxation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1828800"/>
            <a:ext cx="2209800" cy="1981200"/>
            <a:chOff x="5791200" y="4114800"/>
            <a:chExt cx="2209800" cy="1981200"/>
          </a:xfrm>
        </p:grpSpPr>
        <p:sp>
          <p:nvSpPr>
            <p:cNvPr id="40" name="Curved Right Arrow 39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1834" y="4419600"/>
              <a:ext cx="15191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</a:t>
              </a:r>
              <a:r>
                <a:rPr lang="en-US" sz="2400" dirty="0" smtClean="0"/>
                <a:t>nverse</a:t>
              </a:r>
            </a:p>
            <a:p>
              <a:pPr algn="ctr"/>
              <a:r>
                <a:rPr lang="en-US" sz="2400" dirty="0" smtClean="0"/>
                <a:t>projection</a:t>
              </a:r>
            </a:p>
            <a:p>
              <a:pPr algn="ctr"/>
              <a:r>
                <a:rPr lang="en-US" sz="2400" dirty="0" smtClean="0"/>
                <a:t>for tree</a:t>
              </a:r>
              <a:endParaRPr lang="en-US" sz="2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8234" y="2369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angle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14434" y="45792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conic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92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56836" y="2813050"/>
            <a:ext cx="6348877" cy="685800"/>
            <a:chOff x="1256836" y="2813050"/>
            <a:chExt cx="6348877" cy="685800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167641"/>
                </p:ext>
              </p:extLst>
            </p:nvPr>
          </p:nvGraphicFramePr>
          <p:xfrm>
            <a:off x="6172200" y="2813050"/>
            <a:ext cx="1433513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78" name="Equation" r:id="rId4" imgW="558800" imgH="254000" progId="Equation.3">
                    <p:embed/>
                  </p:oleObj>
                </mc:Choice>
                <mc:Fallback>
                  <p:oleObj name="Equation" r:id="rId4" imgW="5588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172200" y="2813050"/>
                          <a:ext cx="1433513" cy="650875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 w="57150" cmpd="sng">
                          <a:solidFill>
                            <a:srgbClr val="4F81BD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8162822"/>
                </p:ext>
              </p:extLst>
            </p:nvPr>
          </p:nvGraphicFramePr>
          <p:xfrm>
            <a:off x="3217862" y="2913063"/>
            <a:ext cx="2051050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79" name="Equation" r:id="rId6" imgW="800100" imgH="228600" progId="Equation.3">
                    <p:embed/>
                  </p:oleObj>
                </mc:Choice>
                <mc:Fallback>
                  <p:oleObj name="Equation" r:id="rId6" imgW="8001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17862" y="2913063"/>
                          <a:ext cx="2051050" cy="5857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1256836" y="2847043"/>
              <a:ext cx="1884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black"/>
                  </a:solidFill>
                  <a:latin typeface="Calibri"/>
                </a:rPr>
                <a:t>Ohm’s Law:</a:t>
              </a:r>
              <a:endParaRPr lang="en-US" sz="28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289602"/>
              </p:ext>
            </p:extLst>
          </p:nvPr>
        </p:nvGraphicFramePr>
        <p:xfrm>
          <a:off x="3190875" y="1387475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80" name="Equation" r:id="rId8" imgW="1727200" imgH="419100" progId="Equation.3">
                  <p:embed/>
                </p:oleObj>
              </mc:Choice>
              <mc:Fallback>
                <p:oleObj name="Equation" r:id="rId8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0875" y="1387475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62000" y="1471613"/>
            <a:ext cx="2493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Kirchhoff’s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90600" y="2457450"/>
            <a:ext cx="7772400" cy="4400550"/>
            <a:chOff x="990600" y="2457450"/>
            <a:chExt cx="7772400" cy="4400550"/>
          </a:xfrm>
        </p:grpSpPr>
        <p:sp>
          <p:nvSpPr>
            <p:cNvPr id="8" name="TextBox 7"/>
            <p:cNvSpPr txBox="1"/>
            <p:nvPr/>
          </p:nvSpPr>
          <p:spPr>
            <a:xfrm>
              <a:off x="6108006" y="5943600"/>
              <a:ext cx="26549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err="1" smtClean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rPr>
                <a:t>Baran</a:t>
              </a:r>
              <a:r>
                <a:rPr lang="en-US" sz="2400" dirty="0" smtClean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rPr>
                <a:t> and Wu 1989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rPr>
                <a:t>f</a:t>
              </a:r>
              <a:r>
                <a:rPr lang="en-US" sz="2400" dirty="0" smtClean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rPr>
                <a:t>or </a:t>
              </a:r>
              <a:r>
                <a:rPr lang="en-US" sz="2400" dirty="0" smtClean="0">
                  <a:solidFill>
                    <a:srgbClr val="0000FF"/>
                  </a:solidFill>
                  <a:latin typeface="Calibri"/>
                </a:rPr>
                <a:t>radial</a:t>
              </a:r>
              <a:r>
                <a:rPr lang="en-US" sz="2400" dirty="0" smtClean="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rPr>
                <a:t> networks</a:t>
              </a:r>
              <a:endParaRPr lang="en-US" sz="2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90600" y="2457450"/>
              <a:ext cx="6934200" cy="4400550"/>
              <a:chOff x="990600" y="2457450"/>
              <a:chExt cx="6934200" cy="4400550"/>
            </a:xfrm>
          </p:grpSpPr>
          <p:graphicFrame>
            <p:nvGraphicFramePr>
              <p:cNvPr id="14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7654127"/>
                  </p:ext>
                </p:extLst>
              </p:nvPr>
            </p:nvGraphicFramePr>
            <p:xfrm>
              <a:off x="1441450" y="2457450"/>
              <a:ext cx="6483350" cy="4400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2381" name="Equation" r:id="rId10" imgW="2527300" imgH="1714500" progId="Equation.3">
                      <p:embed/>
                    </p:oleObj>
                  </mc:Choice>
                  <mc:Fallback>
                    <p:oleObj name="Equation" r:id="rId10" imgW="2527300" imgH="17145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441450" y="2457450"/>
                            <a:ext cx="6483350" cy="44005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" name="Rounded Rectangle 2"/>
              <p:cNvSpPr/>
              <p:nvPr/>
            </p:nvSpPr>
            <p:spPr bwMode="auto">
              <a:xfrm>
                <a:off x="990600" y="2514600"/>
                <a:ext cx="6781801" cy="2133600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1371600" y="3313093"/>
            <a:ext cx="480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Angles of  </a:t>
            </a:r>
            <a:r>
              <a:rPr lang="en-US" sz="28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i="1" baseline="-25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ij</a:t>
            </a: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 ,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  eliminated 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Points relaxed to circles</a:t>
            </a:r>
          </a:p>
        </p:txBody>
      </p:sp>
    </p:spTree>
    <p:extLst>
      <p:ext uri="{BB962C8B-B14F-4D97-AF65-F5344CB8AC3E}">
        <p14:creationId xmlns:p14="http://schemas.microsoft.com/office/powerpoint/2010/main" val="3768588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5986"/>
              </p:ext>
            </p:extLst>
          </p:nvPr>
        </p:nvGraphicFramePr>
        <p:xfrm>
          <a:off x="1441450" y="2457450"/>
          <a:ext cx="64833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4" imgW="2527300" imgH="1714500" progId="Equation.3">
                  <p:embed/>
                </p:oleObj>
              </mc:Choice>
              <mc:Fallback>
                <p:oleObj name="Equation" r:id="rId4" imgW="2527300" imgH="171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1450" y="2457450"/>
                        <a:ext cx="6483350" cy="440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08006" y="59436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f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radial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networks</a:t>
            </a:r>
            <a:endParaRPr lang="en-US" sz="2400" dirty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relaxation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54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376979"/>
              </p:ext>
            </p:extLst>
          </p:nvPr>
        </p:nvGraphicFramePr>
        <p:xfrm>
          <a:off x="2649538" y="285750"/>
          <a:ext cx="6418262" cy="641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64" name="Equation" r:id="rId4" imgW="2501900" imgH="2501900" progId="Equation.3">
                  <p:embed/>
                </p:oleObj>
              </mc:Choice>
              <mc:Fallback>
                <p:oleObj name="Equation" r:id="rId4" imgW="2501900" imgH="250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9538" y="285750"/>
                        <a:ext cx="6418262" cy="641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838200"/>
            <a:ext cx="2209800" cy="94456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dirty="0" smtClean="0"/>
              <a:t>OPF-</a:t>
            </a:r>
            <a:r>
              <a:rPr lang="en-US" sz="3600" dirty="0" err="1" smtClean="0"/>
              <a:t>ar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38379"/>
              </p:ext>
            </p:extLst>
          </p:nvPr>
        </p:nvGraphicFramePr>
        <p:xfrm>
          <a:off x="304800" y="2209800"/>
          <a:ext cx="1401762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65" name="Equation" r:id="rId6" imgW="546100" imgH="584200" progId="Equation.3">
                  <p:embed/>
                </p:oleObj>
              </mc:Choice>
              <mc:Fallback>
                <p:oleObj name="Equation" r:id="rId6" imgW="5461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" y="2209800"/>
                        <a:ext cx="1401762" cy="15001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4419600"/>
            <a:ext cx="294183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Linear objective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Linear constraints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Quadratic equality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659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2151593"/>
              </p:ext>
            </p:extLst>
          </p:nvPr>
        </p:nvGraphicFramePr>
        <p:xfrm>
          <a:off x="2649538" y="250825"/>
          <a:ext cx="6418262" cy="642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88" name="Equation" r:id="rId4" imgW="2501900" imgH="2501900" progId="Equation.3">
                  <p:embed/>
                </p:oleObj>
              </mc:Choice>
              <mc:Fallback>
                <p:oleObj name="Equation" r:id="rId4" imgW="2501900" imgH="250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9538" y="250825"/>
                        <a:ext cx="6418262" cy="6421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921582"/>
              </p:ext>
            </p:extLst>
          </p:nvPr>
        </p:nvGraphicFramePr>
        <p:xfrm>
          <a:off x="3657600" y="4724400"/>
          <a:ext cx="2312988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89" name="Equation" r:id="rId6" imgW="901700" imgH="495300" progId="Equation.3">
                  <p:embed/>
                </p:oleObj>
              </mc:Choice>
              <mc:Fallback>
                <p:oleObj name="Equation" r:id="rId6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7600" y="4724400"/>
                        <a:ext cx="2312988" cy="12684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0649" y="5100935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Quadratic </a:t>
            </a:r>
            <a:r>
              <a:rPr lang="en-US" sz="2400" dirty="0" smtClean="0">
                <a:solidFill>
                  <a:srgbClr val="0000FF"/>
                </a:solidFill>
              </a:rPr>
              <a:t>in</a:t>
            </a:r>
            <a:r>
              <a:rPr lang="en-US" sz="2400" dirty="0" smtClean="0">
                <a:solidFill>
                  <a:srgbClr val="FF0000"/>
                </a:solidFill>
              </a:rPr>
              <a:t>equality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76200" y="838200"/>
            <a:ext cx="22098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en-US" sz="3600" dirty="0" smtClean="0"/>
              <a:t>OPF-</a:t>
            </a:r>
            <a:r>
              <a:rPr lang="en-US" sz="3600" dirty="0" err="1" smtClean="0"/>
              <a:t>cr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02028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Both relaxation steps are exact</a:t>
            </a:r>
          </a:p>
          <a:p>
            <a:pPr lvl="1"/>
            <a:r>
              <a:rPr lang="en-US" dirty="0" smtClean="0"/>
              <a:t>OPF-</a:t>
            </a:r>
            <a:r>
              <a:rPr lang="en-US" dirty="0" err="1" smtClean="0"/>
              <a:t>cr</a:t>
            </a:r>
            <a:r>
              <a:rPr lang="en-US" smtClean="0"/>
              <a:t> is convex and </a:t>
            </a:r>
            <a:r>
              <a:rPr lang="en-US" dirty="0" smtClean="0"/>
              <a:t>exact</a:t>
            </a:r>
          </a:p>
          <a:p>
            <a:pPr lvl="1"/>
            <a:r>
              <a:rPr lang="en-US" dirty="0" smtClean="0"/>
              <a:t>Phase angles can be uniquely determined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OPF-</a:t>
            </a:r>
            <a:r>
              <a:rPr lang="en-US" dirty="0" err="1" smtClean="0"/>
              <a:t>ar</a:t>
            </a:r>
            <a:r>
              <a:rPr lang="en-US" dirty="0" smtClean="0"/>
              <a:t> has zero duality gap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62000" y="5943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M. 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 smtClean="0">
                <a:solidFill>
                  <a:srgbClr val="0000FF"/>
                </a:solidFill>
              </a:rPr>
              <a:t>, C. Clarke, S. H. Low and M.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, Inverter VAR control for distribution systems with renewables.  </a:t>
            </a:r>
            <a:r>
              <a:rPr lang="en-US" dirty="0" err="1" smtClean="0">
                <a:solidFill>
                  <a:srgbClr val="0000FF"/>
                </a:solidFill>
              </a:rPr>
              <a:t>SmartGridComm</a:t>
            </a:r>
            <a:r>
              <a:rPr lang="en-US" dirty="0" smtClean="0">
                <a:solidFill>
                  <a:srgbClr val="0000FF"/>
                </a:solidFill>
              </a:rPr>
              <a:t> 2011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0" y="5943600"/>
            <a:ext cx="7543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over </a:t>
            </a:r>
            <a:r>
              <a:rPr lang="en-US" dirty="0" smtClean="0">
                <a:solidFill>
                  <a:srgbClr val="008000"/>
                </a:solidFill>
              </a:rPr>
              <a:t>radial</a:t>
            </a:r>
            <a:r>
              <a:rPr lang="en-US" dirty="0" smtClean="0"/>
              <a:t>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6962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What about mesh networks ??</a:t>
            </a:r>
            <a:endParaRPr lang="en-US" sz="5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62000" y="5943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M. 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and S. H. Low, submitted </a:t>
            </a:r>
            <a:r>
              <a:rPr lang="en-US" smtClean="0">
                <a:solidFill>
                  <a:srgbClr val="0000FF"/>
                </a:solidFill>
              </a:rPr>
              <a:t>March 2012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762000" y="5943600"/>
            <a:ext cx="7543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8969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43200" y="12954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30685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743200" y="35052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30684" y="1676400"/>
              <a:ext cx="1673355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43200" y="56388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96621" y="1676400"/>
              <a:ext cx="1341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cr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4" name="Curved Right Arrow 13"/>
          <p:cNvSpPr/>
          <p:nvPr/>
        </p:nvSpPr>
        <p:spPr bwMode="auto">
          <a:xfrm>
            <a:off x="2133600" y="19050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Curved Right Arrow 29"/>
          <p:cNvSpPr/>
          <p:nvPr/>
        </p:nvSpPr>
        <p:spPr bwMode="auto">
          <a:xfrm>
            <a:off x="2133600" y="4114800"/>
            <a:ext cx="609600" cy="1981200"/>
          </a:xfrm>
          <a:prstGeom prst="curved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96000" y="4038600"/>
            <a:ext cx="2209800" cy="1981200"/>
            <a:chOff x="5791200" y="4114800"/>
            <a:chExt cx="2209800" cy="1981200"/>
          </a:xfrm>
        </p:grpSpPr>
        <p:sp>
          <p:nvSpPr>
            <p:cNvPr id="31" name="Curved Right Arrow 30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81834" y="4724400"/>
              <a:ext cx="15191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e</a:t>
              </a:r>
              <a:r>
                <a:rPr lang="en-US" sz="2400" dirty="0" smtClean="0"/>
                <a:t>xact</a:t>
              </a:r>
            </a:p>
            <a:p>
              <a:pPr algn="ctr"/>
              <a:r>
                <a:rPr lang="en-US" sz="2400" dirty="0" smtClean="0"/>
                <a:t>relaxation</a:t>
              </a:r>
              <a:endParaRPr lang="en-US" sz="2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96000" y="1828800"/>
            <a:ext cx="2209800" cy="1981200"/>
            <a:chOff x="5791200" y="4114800"/>
            <a:chExt cx="2209800" cy="1981200"/>
          </a:xfrm>
        </p:grpSpPr>
        <p:sp>
          <p:nvSpPr>
            <p:cNvPr id="40" name="Curved Right Arrow 39"/>
            <p:cNvSpPr/>
            <p:nvPr/>
          </p:nvSpPr>
          <p:spPr bwMode="auto">
            <a:xfrm flipH="1" flipV="1">
              <a:off x="5791200" y="4114800"/>
              <a:ext cx="609600" cy="1981200"/>
            </a:xfrm>
            <a:prstGeom prst="curvedRight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81834" y="4419600"/>
              <a:ext cx="15191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</a:t>
              </a:r>
              <a:r>
                <a:rPr lang="en-US" sz="2400" dirty="0" smtClean="0"/>
                <a:t>nverse</a:t>
              </a:r>
            </a:p>
            <a:p>
              <a:pPr algn="ctr"/>
              <a:r>
                <a:rPr lang="en-US" sz="2400" dirty="0" smtClean="0"/>
                <a:t>projection</a:t>
              </a:r>
            </a:p>
            <a:p>
              <a:pPr algn="ctr"/>
              <a:r>
                <a:rPr lang="en-US" sz="2400" dirty="0" smtClean="0"/>
                <a:t>for tree</a:t>
              </a:r>
              <a:endParaRPr lang="en-US" sz="2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8234" y="2369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angle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614434" y="45792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conic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22" name="Explosion 1 21"/>
          <p:cNvSpPr/>
          <p:nvPr/>
        </p:nvSpPr>
        <p:spPr>
          <a:xfrm>
            <a:off x="6858000" y="2057400"/>
            <a:ext cx="1828800" cy="1447800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16725" y="2409233"/>
            <a:ext cx="927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</a:rPr>
              <a:t>??</a:t>
            </a:r>
            <a:endParaRPr lang="en-US" sz="4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9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357997"/>
              </p:ext>
            </p:extLst>
          </p:nvPr>
        </p:nvGraphicFramePr>
        <p:xfrm>
          <a:off x="6248400" y="5791200"/>
          <a:ext cx="1433513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8" name="Equation" r:id="rId4" imgW="558800" imgH="254000" progId="Equation.3">
                  <p:embed/>
                </p:oleObj>
              </mc:Choice>
              <mc:Fallback>
                <p:oleObj name="Equation" r:id="rId4" imgW="558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48400" y="5791200"/>
                        <a:ext cx="1433513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38900"/>
              </p:ext>
            </p:extLst>
          </p:nvPr>
        </p:nvGraphicFramePr>
        <p:xfrm>
          <a:off x="3190875" y="4487862"/>
          <a:ext cx="44291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9" name="Equation" r:id="rId6" imgW="1727200" imgH="419100" progId="Equation.3">
                  <p:embed/>
                </p:oleObj>
              </mc:Choice>
              <mc:Fallback>
                <p:oleObj name="Equation" r:id="rId6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0875" y="4487862"/>
                        <a:ext cx="4429125" cy="107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855662" y="4572000"/>
            <a:ext cx="230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solidFill>
                  <a:prstClr val="black"/>
                </a:solidFill>
                <a:latin typeface="Calibri"/>
              </a:rPr>
              <a:t>Kirchoff’s</a:t>
            </a: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630210"/>
              </p:ext>
            </p:extLst>
          </p:nvPr>
        </p:nvGraphicFramePr>
        <p:xfrm>
          <a:off x="3217862" y="58674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00" name="Equation" r:id="rId8" imgW="800100" imgH="228600" progId="Equation.3">
                  <p:embed/>
                </p:oleObj>
              </mc:Choice>
              <mc:Fallback>
                <p:oleObj name="Equation" r:id="rId8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7862" y="58674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256836" y="5801380"/>
            <a:ext cx="188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Ohm’s Law: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446278"/>
              </p:ext>
            </p:extLst>
          </p:nvPr>
        </p:nvGraphicFramePr>
        <p:xfrm>
          <a:off x="2117725" y="1289050"/>
          <a:ext cx="5048250" cy="290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01" name="Equation" r:id="rId10" imgW="1968500" imgH="1130300" progId="Equation.3">
                  <p:embed/>
                </p:oleObj>
              </mc:Choice>
              <mc:Fallback>
                <p:oleObj name="Equation" r:id="rId10" imgW="1968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7725" y="1289050"/>
                        <a:ext cx="5048250" cy="290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 using branch flow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18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1856" y="5943600"/>
            <a:ext cx="30487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Source: Renewable Energy</a:t>
            </a:r>
          </a:p>
          <a:p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            Global Status Report, 2010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Source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00000"/>
                </a:solidFill>
              </a:rPr>
              <a:t>M. Jacobson, 2011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" y="0"/>
            <a:ext cx="4800600" cy="3160931"/>
            <a:chOff x="1" y="0"/>
            <a:chExt cx="4800600" cy="3160931"/>
          </a:xfrm>
        </p:grpSpPr>
        <p:pic>
          <p:nvPicPr>
            <p:cNvPr id="6082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0"/>
              <a:ext cx="4800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57200" y="251460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</a:rPr>
                <a:t>Wind power over land 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(exc.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Antartica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)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70 – 170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3567701"/>
            <a:ext cx="4800600" cy="3273366"/>
            <a:chOff x="0" y="3567701"/>
            <a:chExt cx="4800600" cy="3273366"/>
          </a:xfrm>
        </p:grpSpPr>
        <p:pic>
          <p:nvPicPr>
            <p:cNvPr id="6082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567701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143000" y="6194736"/>
              <a:ext cx="2672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340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62600" y="1008995"/>
            <a:ext cx="358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rgbClr val="000000"/>
                </a:solidFill>
              </a:rPr>
              <a:t>Worldwide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e</a:t>
            </a:r>
            <a:r>
              <a:rPr lang="en-US" sz="2000" b="1" dirty="0" smtClean="0">
                <a:solidFill>
                  <a:srgbClr val="000000"/>
                </a:solidFill>
              </a:rPr>
              <a:t>nergy demand: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16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electricity demand: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2.2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wind capacity </a:t>
            </a:r>
            <a:r>
              <a:rPr lang="en-US" b="1" dirty="0" smtClean="0">
                <a:solidFill>
                  <a:srgbClr val="000000"/>
                </a:solidFill>
              </a:rPr>
              <a:t>(2009)</a:t>
            </a:r>
            <a:r>
              <a:rPr lang="en-US" sz="2000" b="1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159 GW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rgbClr val="000000"/>
                </a:solidFill>
              </a:rPr>
              <a:t>grid-tied PV capacity </a:t>
            </a:r>
            <a:r>
              <a:rPr lang="en-US" b="1" dirty="0" smtClean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2009)</a:t>
            </a:r>
            <a:r>
              <a:rPr lang="en-US" sz="2000" b="1" dirty="0">
                <a:solidFill>
                  <a:srgbClr val="000000"/>
                </a:solidFill>
              </a:rPr>
              <a:t>:</a:t>
            </a:r>
          </a:p>
          <a:p>
            <a:r>
              <a:rPr lang="en-US" sz="2000" b="1" dirty="0" smtClean="0">
                <a:solidFill>
                  <a:srgbClr val="000000"/>
                </a:solidFill>
              </a:rPr>
              <a:t>21 GW</a:t>
            </a:r>
            <a:endParaRPr lang="en-US" sz="2000" b="1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95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Convexification</a:t>
            </a:r>
            <a:r>
              <a:rPr lang="en-US" altLang="zh-CN" sz="3600" dirty="0" smtClean="0">
                <a:ea typeface="宋体" pitchFamily="2" charset="-122"/>
              </a:rPr>
              <a:t> of mesh networks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38200" y="1258887"/>
            <a:ext cx="92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274602"/>
              </p:ext>
            </p:extLst>
          </p:nvPr>
        </p:nvGraphicFramePr>
        <p:xfrm>
          <a:off x="3036888" y="1182688"/>
          <a:ext cx="4391025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50" name="Equation" r:id="rId4" imgW="1905000" imgH="317500" progId="Equation.3">
                  <p:embed/>
                </p:oleObj>
              </mc:Choice>
              <mc:Fallback>
                <p:oleObj name="Equation" r:id="rId4" imgW="19050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888" y="1182688"/>
                        <a:ext cx="4391025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38200" y="2249488"/>
            <a:ext cx="7924800" cy="4379912"/>
            <a:chOff x="838200" y="2249488"/>
            <a:chExt cx="7924800" cy="4379912"/>
          </a:xfrm>
        </p:grpSpPr>
        <p:sp>
          <p:nvSpPr>
            <p:cNvPr id="17" name="TextBox 16"/>
            <p:cNvSpPr txBox="1"/>
            <p:nvPr/>
          </p:nvSpPr>
          <p:spPr>
            <a:xfrm>
              <a:off x="838200" y="2325687"/>
              <a:ext cx="13616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ar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50039762"/>
                </p:ext>
              </p:extLst>
            </p:nvPr>
          </p:nvGraphicFramePr>
          <p:xfrm>
            <a:off x="3048000" y="2249488"/>
            <a:ext cx="4302125" cy="722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51" name="Equation" r:id="rId6" imgW="1866900" imgH="317500" progId="Equation.3">
                    <p:embed/>
                  </p:oleObj>
                </mc:Choice>
                <mc:Fallback>
                  <p:oleObj name="Equation" r:id="rId6" imgW="18669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2249488"/>
                          <a:ext cx="4302125" cy="722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/>
            <p:cNvGrpSpPr/>
            <p:nvPr/>
          </p:nvGrpSpPr>
          <p:grpSpPr>
            <a:xfrm>
              <a:off x="7391400" y="4495800"/>
              <a:ext cx="1371600" cy="2133600"/>
              <a:chOff x="6096000" y="4495800"/>
              <a:chExt cx="1371600" cy="2133600"/>
            </a:xfrm>
          </p:grpSpPr>
          <p:sp>
            <p:nvSpPr>
              <p:cNvPr id="5" name="Oval 4"/>
              <p:cNvSpPr/>
              <p:nvPr/>
            </p:nvSpPr>
            <p:spPr bwMode="auto">
              <a:xfrm>
                <a:off x="6096000" y="4495800"/>
                <a:ext cx="1371600" cy="2133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6324600" y="4800600"/>
                <a:ext cx="838200" cy="84296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aphicFrame>
            <p:nvGraphicFramePr>
              <p:cNvPr id="19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32248400"/>
                  </p:ext>
                </p:extLst>
              </p:nvPr>
            </p:nvGraphicFramePr>
            <p:xfrm>
              <a:off x="6553200" y="5033962"/>
              <a:ext cx="381000" cy="376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452" name="Equation" r:id="rId8" imgW="165100" imgH="165100" progId="Equation.3">
                      <p:embed/>
                    </p:oleObj>
                  </mc:Choice>
                  <mc:Fallback>
                    <p:oleObj name="Equation" r:id="rId8" imgW="1651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53200" y="5033962"/>
                            <a:ext cx="381000" cy="376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9825941"/>
                  </p:ext>
                </p:extLst>
              </p:nvPr>
            </p:nvGraphicFramePr>
            <p:xfrm>
              <a:off x="6629400" y="6024562"/>
              <a:ext cx="381000" cy="3762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9453" name="Equation" r:id="rId10" imgW="165100" imgH="165100" progId="Equation.3">
                      <p:embed/>
                    </p:oleObj>
                  </mc:Choice>
                  <mc:Fallback>
                    <p:oleObj name="Equation" r:id="rId10" imgW="165100" imgH="1651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29400" y="6024562"/>
                            <a:ext cx="381000" cy="3762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1" name="Group 20"/>
          <p:cNvGrpSpPr/>
          <p:nvPr/>
        </p:nvGrpSpPr>
        <p:grpSpPr>
          <a:xfrm>
            <a:off x="838200" y="3363913"/>
            <a:ext cx="6589713" cy="3265487"/>
            <a:chOff x="838200" y="3363913"/>
            <a:chExt cx="6589713" cy="3265487"/>
          </a:xfrm>
        </p:grpSpPr>
        <p:sp>
          <p:nvSpPr>
            <p:cNvPr id="22" name="TextBox 21"/>
            <p:cNvSpPr txBox="1"/>
            <p:nvPr/>
          </p:nvSpPr>
          <p:spPr>
            <a:xfrm>
              <a:off x="838200" y="3454399"/>
              <a:ext cx="1421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ps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6633053"/>
                </p:ext>
              </p:extLst>
            </p:nvPr>
          </p:nvGraphicFramePr>
          <p:xfrm>
            <a:off x="3036888" y="3363913"/>
            <a:ext cx="4391025" cy="750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54" name="Equation" r:id="rId12" imgW="1905000" imgH="330200" progId="Equation.3">
                    <p:embed/>
                  </p:oleObj>
                </mc:Choice>
                <mc:Fallback>
                  <p:oleObj name="Equation" r:id="rId12" imgW="1905000" imgH="330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888" y="3363913"/>
                          <a:ext cx="4391025" cy="750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Oval 23"/>
            <p:cNvSpPr/>
            <p:nvPr/>
          </p:nvSpPr>
          <p:spPr bwMode="auto">
            <a:xfrm>
              <a:off x="5562600" y="4495800"/>
              <a:ext cx="1371600" cy="21336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791200" y="4800600"/>
              <a:ext cx="838200" cy="8429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874640"/>
                </p:ext>
              </p:extLst>
            </p:nvPr>
          </p:nvGraphicFramePr>
          <p:xfrm>
            <a:off x="6019800" y="5033962"/>
            <a:ext cx="381000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55" name="Equation" r:id="rId14" imgW="165100" imgH="165100" progId="Equation.3">
                    <p:embed/>
                  </p:oleObj>
                </mc:Choice>
                <mc:Fallback>
                  <p:oleObj name="Equation" r:id="rId14" imgW="1651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9800" y="5033962"/>
                          <a:ext cx="381000" cy="376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35102239"/>
                </p:ext>
              </p:extLst>
            </p:nvPr>
          </p:nvGraphicFramePr>
          <p:xfrm>
            <a:off x="6019800" y="5981700"/>
            <a:ext cx="381000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56" name="Equation" r:id="rId15" imgW="165100" imgH="203200" progId="Equation.3">
                    <p:embed/>
                  </p:oleObj>
                </mc:Choice>
                <mc:Fallback>
                  <p:oleObj name="Equation" r:id="rId15" imgW="1651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9800" y="5981700"/>
                          <a:ext cx="381000" cy="461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838201" y="4953000"/>
            <a:ext cx="4572000" cy="1815882"/>
            <a:chOff x="838201" y="4953000"/>
            <a:chExt cx="4572000" cy="1815882"/>
          </a:xfrm>
        </p:grpSpPr>
        <p:sp>
          <p:nvSpPr>
            <p:cNvPr id="28" name="TextBox 27"/>
            <p:cNvSpPr txBox="1"/>
            <p:nvPr/>
          </p:nvSpPr>
          <p:spPr>
            <a:xfrm>
              <a:off x="838201" y="4953000"/>
              <a:ext cx="457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 smtClean="0">
                  <a:solidFill>
                    <a:srgbClr val="0000FF"/>
                  </a:solidFill>
                </a:rPr>
                <a:t>Theorem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 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Need phase shifters only</a:t>
              </a: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     outside spanning tree</a:t>
              </a:r>
            </a:p>
          </p:txBody>
        </p:sp>
        <p:graphicFrame>
          <p:nvGraphicFramePr>
            <p:cNvPr id="3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5477041"/>
                </p:ext>
              </p:extLst>
            </p:nvPr>
          </p:nvGraphicFramePr>
          <p:xfrm>
            <a:off x="1371600" y="5405437"/>
            <a:ext cx="966788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57" name="Equation" r:id="rId17" imgW="419100" imgH="203200" progId="Equation.3">
                    <p:embed/>
                  </p:oleObj>
                </mc:Choice>
                <mc:Fallback>
                  <p:oleObj name="Equation" r:id="rId17" imgW="4191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5405437"/>
                          <a:ext cx="966788" cy="461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14864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381000" y="1295400"/>
            <a:ext cx="8458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Radial networks computationally simple</a:t>
            </a:r>
          </a:p>
          <a:p>
            <a:pPr lvl="1">
              <a:buClr>
                <a:srgbClr val="CC0000"/>
              </a:buClr>
            </a:pPr>
            <a:endParaRPr lang="en-US" sz="1600" dirty="0" smtClean="0">
              <a:solidFill>
                <a:srgbClr val="000000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Exploit tree graph &amp; convex relaxation 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Real-time scalable control promising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 bwMode="auto">
          <a:xfrm>
            <a:off x="381000" y="3886200"/>
            <a:ext cx="8610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Mesh networks can be </a:t>
            </a:r>
            <a:r>
              <a:rPr lang="en-US" sz="3200" dirty="0" err="1" smtClean="0">
                <a:solidFill>
                  <a:srgbClr val="0000FF"/>
                </a:solidFill>
                <a:latin typeface="Verdana"/>
              </a:rPr>
              <a:t>convexified</a:t>
            </a:r>
            <a:endParaRPr lang="en-US" sz="3200" dirty="0" smtClean="0">
              <a:solidFill>
                <a:srgbClr val="0000FF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endParaRPr lang="en-US" sz="1600" dirty="0" smtClean="0">
              <a:solidFill>
                <a:srgbClr val="000000"/>
              </a:solidFill>
              <a:latin typeface="Verdana"/>
            </a:endParaRP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Design for simplicity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  <a:latin typeface="Verdana"/>
              </a:rPr>
              <a:t>Need few phase shifters</a:t>
            </a:r>
            <a:r>
              <a:rPr lang="en-US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Verdana"/>
              </a:rPr>
              <a:t>(sparse topology)</a:t>
            </a:r>
          </a:p>
        </p:txBody>
      </p:sp>
    </p:spTree>
    <p:extLst>
      <p:ext uri="{BB962C8B-B14F-4D97-AF65-F5344CB8AC3E}">
        <p14:creationId xmlns:p14="http://schemas.microsoft.com/office/powerpoint/2010/main" val="2981961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Application: Volt/VAR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  <a:p>
            <a:pPr lvl="1"/>
            <a:r>
              <a:rPr lang="en-US" dirty="0" smtClean="0"/>
              <a:t>Static capacitor</a:t>
            </a:r>
            <a:r>
              <a:rPr lang="en-US" dirty="0"/>
              <a:t> </a:t>
            </a:r>
            <a:r>
              <a:rPr lang="en-US" dirty="0" smtClean="0"/>
              <a:t>control </a:t>
            </a:r>
            <a:r>
              <a:rPr lang="en-US" dirty="0"/>
              <a:t>cannot cope with rapid random fluctuations of </a:t>
            </a:r>
            <a:r>
              <a:rPr lang="en-US" dirty="0" smtClean="0"/>
              <a:t>PVs on </a:t>
            </a:r>
            <a:r>
              <a:rPr lang="en-US" dirty="0" err="1" smtClean="0"/>
              <a:t>distr</a:t>
            </a:r>
            <a:r>
              <a:rPr lang="en-US" dirty="0" smtClean="0"/>
              <a:t> circuits</a:t>
            </a:r>
            <a:endParaRPr lang="en-US" dirty="0"/>
          </a:p>
        </p:txBody>
      </p:sp>
      <p:pic>
        <p:nvPicPr>
          <p:cNvPr id="5" name="Picture 425" descr="Screen shot 2010-10-04 at 12.5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1" t="34978" r="436" b="13254"/>
          <a:stretch>
            <a:fillRect/>
          </a:stretch>
        </p:blipFill>
        <p:spPr>
          <a:xfrm>
            <a:off x="6324600" y="2895600"/>
            <a:ext cx="2469553" cy="1541049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511" y="4953000"/>
            <a:ext cx="301988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04800" y="3200400"/>
            <a:ext cx="5562600" cy="3276600"/>
            <a:chOff x="304800" y="3200400"/>
            <a:chExt cx="5562600" cy="3276600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330" y="5170836"/>
              <a:ext cx="3788670" cy="1306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ontent Placeholder 5"/>
            <p:cNvSpPr txBox="1">
              <a:spLocks/>
            </p:cNvSpPr>
            <p:nvPr/>
          </p:nvSpPr>
          <p:spPr bwMode="auto">
            <a:xfrm>
              <a:off x="304800" y="3200400"/>
              <a:ext cx="55626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en-US" dirty="0" smtClean="0"/>
                <a:t>Inverter control</a:t>
              </a:r>
            </a:p>
            <a:p>
              <a:pPr lvl="1"/>
              <a:r>
                <a:rPr lang="en-US" dirty="0"/>
                <a:t>Much faster &amp; more </a:t>
              </a:r>
              <a:r>
                <a:rPr lang="en-US" dirty="0" smtClean="0"/>
                <a:t>frequent</a:t>
              </a:r>
              <a:endParaRPr lang="en-US" dirty="0"/>
            </a:p>
            <a:p>
              <a:pPr lvl="1"/>
              <a:r>
                <a:rPr lang="en-US" dirty="0" smtClean="0"/>
                <a:t>IEEE 1547 does not optimize VAR currently (unity PF)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11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Load and Solar Variation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10338"/>
            <a:ext cx="2895600" cy="24952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2097"/>
            <a:ext cx="4298264" cy="2522703"/>
          </a:xfrm>
          <a:prstGeom prst="rect">
            <a:avLst/>
          </a:prstGeom>
        </p:spPr>
      </p:pic>
      <p:pic>
        <p:nvPicPr>
          <p:cNvPr id="1027" name="Picture 3" descr="C:\Documents and Settings\farivam\Desktop\Caltech\AVVC\Power-VVC-SGC201104a\SGC2011\Hma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4114800" cy="319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93504" y="5330383"/>
            <a:ext cx="3617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Empirical distribution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of (load, solar) for Calabash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468751"/>
              </p:ext>
            </p:extLst>
          </p:nvPr>
        </p:nvGraphicFramePr>
        <p:xfrm>
          <a:off x="2895600" y="1295400"/>
          <a:ext cx="4889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0" name="Equation" r:id="rId6" imgW="190500" imgH="241300" progId="Equation.3">
                  <p:embed/>
                </p:oleObj>
              </mc:Choice>
              <mc:Fallback>
                <p:oleObj name="Equation" r:id="rId6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0" y="1295400"/>
                        <a:ext cx="4889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676334"/>
              </p:ext>
            </p:extLst>
          </p:nvPr>
        </p:nvGraphicFramePr>
        <p:xfrm>
          <a:off x="304800" y="4876800"/>
          <a:ext cx="4889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1" name="Equation" r:id="rId8" imgW="190500" imgH="241300" progId="Equation.3">
                  <p:embed/>
                </p:oleObj>
              </mc:Choice>
              <mc:Fallback>
                <p:oleObj name="Equation" r:id="rId8" imgW="190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" y="4876800"/>
                        <a:ext cx="488950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781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13" y="152400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Improved reliability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3" y="1828801"/>
            <a:ext cx="4767166" cy="403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13" y="1854244"/>
            <a:ext cx="4973487" cy="424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422" y="4179975"/>
            <a:ext cx="3121178" cy="84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0" y="1308100"/>
            <a:ext cx="510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for which problem is feasible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43569"/>
              </p:ext>
            </p:extLst>
          </p:nvPr>
        </p:nvGraphicFramePr>
        <p:xfrm>
          <a:off x="914400" y="1231900"/>
          <a:ext cx="1303338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88" name="Equation" r:id="rId6" imgW="508000" imgH="292100" progId="Equation.3">
                  <p:embed/>
                </p:oleObj>
              </mc:Choice>
              <mc:Fallback>
                <p:oleObj name="Equation" r:id="rId6" imgW="508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231900"/>
                        <a:ext cx="1303338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914400" y="5867400"/>
            <a:ext cx="6477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Implication: reduced likelihood of violating voltage limits or VAR flow constraints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35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848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Energy savings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C:\Documents and Settings\farivam\Desktop\SGC11\Distributio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629400" cy="530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8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304800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3" y="1583252"/>
            <a:ext cx="9043757" cy="29125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5690" y="5218093"/>
            <a:ext cx="6355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More reliable operation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Energy savings</a:t>
            </a: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11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594100" y="2679700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384175" y="1349375"/>
            <a:ext cx="2941638" cy="3971925"/>
          </a:xfrm>
          <a:prstGeom prst="rect">
            <a:avLst/>
          </a:prstGeom>
          <a:noFill/>
          <a:ln w="19050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223237" name="Picture 5" descr="06SGSprint"/>
          <p:cNvPicPr>
            <a:picLocks noChangeAspect="1" noChangeArrowheads="1"/>
          </p:cNvPicPr>
          <p:nvPr/>
        </p:nvPicPr>
        <p:blipFill>
          <a:blip r:embed="rId5" cstate="print"/>
          <a:srcRect t="14810" b="6686"/>
          <a:stretch>
            <a:fillRect/>
          </a:stretch>
        </p:blipFill>
        <p:spPr bwMode="auto">
          <a:xfrm>
            <a:off x="4235450" y="1398588"/>
            <a:ext cx="4672013" cy="2813050"/>
          </a:xfrm>
          <a:prstGeom prst="rect">
            <a:avLst/>
          </a:prstGeom>
          <a:noFill/>
        </p:spPr>
      </p:pic>
      <p:pic>
        <p:nvPicPr>
          <p:cNvPr id="223238" name="Picture 6"/>
          <p:cNvPicPr>
            <a:picLocks noChangeAspect="1" noChangeArrowheads="1"/>
          </p:cNvPicPr>
          <p:nvPr/>
        </p:nvPicPr>
        <p:blipFill>
          <a:blip r:embed="rId6" cstate="print"/>
          <a:srcRect l="4205" r="5814"/>
          <a:stretch>
            <a:fillRect/>
          </a:stretch>
        </p:blipFill>
        <p:spPr bwMode="auto">
          <a:xfrm>
            <a:off x="400050" y="3870325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23239" name="AutoShape 7"/>
          <p:cNvSpPr>
            <a:spLocks noChangeArrowheads="1"/>
          </p:cNvSpPr>
          <p:nvPr/>
        </p:nvSpPr>
        <p:spPr bwMode="auto">
          <a:xfrm rot="984033">
            <a:off x="2617788" y="2984500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0" name="AutoShape 8"/>
          <p:cNvSpPr>
            <a:spLocks noChangeArrowheads="1"/>
          </p:cNvSpPr>
          <p:nvPr/>
        </p:nvSpPr>
        <p:spPr bwMode="auto">
          <a:xfrm rot="9150454">
            <a:off x="3935413" y="3594100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822325" y="4764088"/>
            <a:ext cx="7496175" cy="984250"/>
          </a:xfrm>
          <a:prstGeom prst="rect">
            <a:avLst/>
          </a:prstGeom>
          <a:solidFill>
            <a:srgbClr val="FFFF66"/>
          </a:solidFill>
          <a:ln w="19050">
            <a:solidFill>
              <a:srgbClr val="D6D10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High Levels of Wind and Solar PV Will Present an Operating Challenge!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6443246"/>
            <a:ext cx="2537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Rosa </a:t>
            </a:r>
            <a:r>
              <a:rPr lang="en-US" sz="1600" dirty="0" smtClean="0">
                <a:solidFill>
                  <a:srgbClr val="000000"/>
                </a:solidFill>
              </a:rPr>
              <a:t>Yang, EPRI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9" grpId="0" animBg="1"/>
      <p:bldP spid="223239" grpId="1" animBg="1"/>
      <p:bldP spid="223239" grpId="2" animBg="1"/>
      <p:bldP spid="223240" grpId="0" animBg="1"/>
      <p:bldP spid="223240" grpId="1" animBg="1"/>
      <p:bldP spid="223241" grpId="0" animBg="1"/>
    </p:bld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105366</TotalTime>
  <Words>2773</Words>
  <Application>Microsoft Macintosh PowerPoint</Application>
  <PresentationFormat>On-screen Show (4:3)</PresentationFormat>
  <Paragraphs>794</Paragraphs>
  <Slides>86</Slides>
  <Notes>70</Notes>
  <HiddenSlides>9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5_Profile</vt:lpstr>
      <vt:lpstr>6_Profile</vt:lpstr>
      <vt:lpstr>7_Profile</vt:lpstr>
      <vt:lpstr>8_Profile</vt:lpstr>
      <vt:lpstr>9_Profile</vt:lpstr>
      <vt:lpstr>10_Profile</vt:lpstr>
      <vt:lpstr>Office Theme</vt:lpstr>
      <vt:lpstr>Document</vt:lpstr>
      <vt:lpstr>Equation</vt:lpstr>
      <vt:lpstr>Optimal Demand Response and Power Flow</vt:lpstr>
      <vt:lpstr>Motivations  Big picture</vt:lpstr>
      <vt:lpstr>PowerPoint Presentation</vt:lpstr>
      <vt:lpstr>US electricity flow 2009</vt:lpstr>
      <vt:lpstr>Where does electricity come from</vt:lpstr>
      <vt:lpstr>Global trends</vt:lpstr>
      <vt:lpstr>Sustainability challenge</vt:lpstr>
      <vt:lpstr>PowerPoint Presentation</vt:lpstr>
      <vt:lpstr>Uncertainty</vt:lpstr>
      <vt:lpstr>Global trends</vt:lpstr>
      <vt:lpstr>Large active network of DER</vt:lpstr>
      <vt:lpstr>Large active network of DER</vt:lpstr>
      <vt:lpstr>Implications</vt:lpstr>
      <vt:lpstr>Outline</vt:lpstr>
      <vt:lpstr>PowerPoint Presentation</vt:lpstr>
      <vt:lpstr>Optimal demand response</vt:lpstr>
      <vt:lpstr>Optimal demand response</vt:lpstr>
      <vt:lpstr>Features to capture</vt:lpstr>
      <vt:lpstr>Model: user</vt:lpstr>
      <vt:lpstr>Model: LSE (load serving entity)</vt:lpstr>
      <vt:lpstr>Model: LSE (load serving entity)</vt:lpstr>
      <vt:lpstr>Model: LSE (load serving entity)</vt:lpstr>
      <vt:lpstr>Model: LSE (load serving entity)</vt:lpstr>
      <vt:lpstr>Simplifying assumption</vt:lpstr>
      <vt:lpstr>Objective</vt:lpstr>
      <vt:lpstr>Objective</vt:lpstr>
      <vt:lpstr>Optimal demand response</vt:lpstr>
      <vt:lpstr>Uncorrelated demand: T=1</vt:lpstr>
      <vt:lpstr>Welfare function</vt:lpstr>
      <vt:lpstr>Welfare function</vt:lpstr>
      <vt:lpstr>Optimal operation</vt:lpstr>
      <vt:lpstr>Optimal operation</vt:lpstr>
      <vt:lpstr>Optimal operation</vt:lpstr>
      <vt:lpstr>Real-time DR vs scheduling</vt:lpstr>
      <vt:lpstr>Algorithm 1 (real-time DR)</vt:lpstr>
      <vt:lpstr>Algorithm 1 (real-time DR)</vt:lpstr>
      <vt:lpstr>Algorithm 1 (real-time DR)</vt:lpstr>
      <vt:lpstr>Algorithm 2 (day-ahead procurement)</vt:lpstr>
      <vt:lpstr>Algorithm 2 (day-ahead procurement)</vt:lpstr>
      <vt:lpstr>Optimal demand response</vt:lpstr>
      <vt:lpstr>Impact of renewable on welfare</vt:lpstr>
      <vt:lpstr>Impact of renewable on welfare</vt:lpstr>
      <vt:lpstr>With ramp rate costs</vt:lpstr>
      <vt:lpstr>Outline</vt:lpstr>
      <vt:lpstr>Optimal power flow (OPF)</vt:lpstr>
      <vt:lpstr>Optimal power flow (OPF)</vt:lpstr>
      <vt:lpstr>Models</vt:lpstr>
      <vt:lpstr>Models: Kirchhoff’s law</vt:lpstr>
      <vt:lpstr>Outline: OPF</vt:lpstr>
      <vt:lpstr>Bus injection model</vt:lpstr>
      <vt:lpstr>Classical OPF</vt:lpstr>
      <vt:lpstr>Classical OPF</vt:lpstr>
      <vt:lpstr>Classical OPF</vt:lpstr>
      <vt:lpstr>Semi-definite relaxation</vt:lpstr>
      <vt:lpstr>SDP relaxation of OPF</vt:lpstr>
      <vt:lpstr>Sufficient condition</vt:lpstr>
      <vt:lpstr>OPF over radial networks</vt:lpstr>
      <vt:lpstr>OPF over radial networks</vt:lpstr>
      <vt:lpstr>QCQP over tree</vt:lpstr>
      <vt:lpstr>QCQP over tree</vt:lpstr>
      <vt:lpstr>QCQP over tree</vt:lpstr>
      <vt:lpstr>OPF over radial networks</vt:lpstr>
      <vt:lpstr>OPF over radial networks</vt:lpstr>
      <vt:lpstr>Outline: OPF</vt:lpstr>
      <vt:lpstr>Branch flow model</vt:lpstr>
      <vt:lpstr>Branch flow model</vt:lpstr>
      <vt:lpstr>OPF using branch flow model</vt:lpstr>
      <vt:lpstr>OPF using branch flow model</vt:lpstr>
      <vt:lpstr>OPF using branch flow model</vt:lpstr>
      <vt:lpstr>OPF using branch flow model</vt:lpstr>
      <vt:lpstr>Solution strategy</vt:lpstr>
      <vt:lpstr>Angle relaxation</vt:lpstr>
      <vt:lpstr>Angle relaxation</vt:lpstr>
      <vt:lpstr>OPF-ar</vt:lpstr>
      <vt:lpstr>PowerPoint Presentation</vt:lpstr>
      <vt:lpstr>OPF over radial networks</vt:lpstr>
      <vt:lpstr>PowerPoint Presentation</vt:lpstr>
      <vt:lpstr>Solution strategy</vt:lpstr>
      <vt:lpstr>OPF using branch flow model</vt:lpstr>
      <vt:lpstr>Convexification of mesh networks</vt:lpstr>
      <vt:lpstr>Key message</vt:lpstr>
      <vt:lpstr>Application: Volt/VAR control</vt:lpstr>
      <vt:lpstr>Load and Solar Variation</vt:lpstr>
      <vt:lpstr>Improved reliability</vt:lpstr>
      <vt:lpstr>Energy savings </vt:lpstr>
      <vt:lpstr>Summary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Steven Low</cp:lastModifiedBy>
  <cp:revision>1275</cp:revision>
  <dcterms:created xsi:type="dcterms:W3CDTF">2002-02-06T01:55:12Z</dcterms:created>
  <dcterms:modified xsi:type="dcterms:W3CDTF">2012-04-20T07:54:54Z</dcterms:modified>
</cp:coreProperties>
</file>